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52.jpg" ContentType="image/jpg"/>
  <Override PartName="/ppt/media/image53.jpg" ContentType="image/jpg"/>
  <Override PartName="/ppt/media/image57.jpg" ContentType="image/jpg"/>
  <Override PartName="/ppt/media/image58.jpg" ContentType="image/jpg"/>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1"/>
    <p:sldMasterId id="2147483688" r:id="rId2"/>
    <p:sldMasterId id="2147483701" r:id="rId3"/>
  </p:sldMasterIdLst>
  <p:notesMasterIdLst>
    <p:notesMasterId r:id="rId55"/>
  </p:notesMasterIdLst>
  <p:sldIdLst>
    <p:sldId id="318" r:id="rId4"/>
    <p:sldId id="257" r:id="rId5"/>
    <p:sldId id="2953" r:id="rId6"/>
    <p:sldId id="421" r:id="rId7"/>
    <p:sldId id="422" r:id="rId8"/>
    <p:sldId id="423" r:id="rId9"/>
    <p:sldId id="424" r:id="rId10"/>
    <p:sldId id="426" r:id="rId11"/>
    <p:sldId id="427" r:id="rId12"/>
    <p:sldId id="485" r:id="rId13"/>
    <p:sldId id="2957" r:id="rId14"/>
    <p:sldId id="2955" r:id="rId15"/>
    <p:sldId id="2956" r:id="rId16"/>
    <p:sldId id="430" r:id="rId17"/>
    <p:sldId id="487" r:id="rId18"/>
    <p:sldId id="432" r:id="rId19"/>
    <p:sldId id="433" r:id="rId20"/>
    <p:sldId id="434" r:id="rId21"/>
    <p:sldId id="413" r:id="rId22"/>
    <p:sldId id="436" r:id="rId23"/>
    <p:sldId id="394" r:id="rId24"/>
    <p:sldId id="397" r:id="rId25"/>
    <p:sldId id="489" r:id="rId26"/>
    <p:sldId id="414" r:id="rId27"/>
    <p:sldId id="418" r:id="rId28"/>
    <p:sldId id="419" r:id="rId29"/>
    <p:sldId id="415" r:id="rId30"/>
    <p:sldId id="417" r:id="rId31"/>
    <p:sldId id="420" r:id="rId32"/>
    <p:sldId id="271" r:id="rId33"/>
    <p:sldId id="273" r:id="rId34"/>
    <p:sldId id="2958" r:id="rId35"/>
    <p:sldId id="274" r:id="rId36"/>
    <p:sldId id="275" r:id="rId37"/>
    <p:sldId id="276" r:id="rId38"/>
    <p:sldId id="277" r:id="rId39"/>
    <p:sldId id="278" r:id="rId40"/>
    <p:sldId id="279" r:id="rId41"/>
    <p:sldId id="291" r:id="rId42"/>
    <p:sldId id="265" r:id="rId43"/>
    <p:sldId id="266" r:id="rId44"/>
    <p:sldId id="267" r:id="rId45"/>
    <p:sldId id="268" r:id="rId46"/>
    <p:sldId id="269" r:id="rId47"/>
    <p:sldId id="270" r:id="rId48"/>
    <p:sldId id="272" r:id="rId49"/>
    <p:sldId id="403" r:id="rId50"/>
    <p:sldId id="404" r:id="rId51"/>
    <p:sldId id="408" r:id="rId52"/>
    <p:sldId id="492" r:id="rId53"/>
    <p:sldId id="493" r:id="rId54"/>
  </p:sldIdLst>
  <p:sldSz cx="12192000" cy="6858000"/>
  <p:notesSz cx="12192000" cy="6858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gs" Target="tags/tag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F0211FB-5D3B-4E9E-8EF4-E265C12BD63B}" type="datetimeFigureOut">
              <a:rPr lang="en-US" smtClean="0"/>
              <a:t>6/8/2023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639F20C-1F02-4B4B-85D6-F4C7C4319E52}" type="slidenum">
              <a:rPr lang="en-US" smtClean="0"/>
              <a:t>‹#›</a:t>
            </a:fld>
            <a:endParaRPr lang="en-US"/>
          </a:p>
        </p:txBody>
      </p:sp>
    </p:spTree>
    <p:extLst>
      <p:ext uri="{BB962C8B-B14F-4D97-AF65-F5344CB8AC3E}">
        <p14:creationId xmlns:p14="http://schemas.microsoft.com/office/powerpoint/2010/main" val="2795907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admin responsible for staffing in ED is less likely to care about explanations in ED load prediction models. The exception is when there is rapid and massive change in the demand.</a:t>
            </a:r>
            <a:r>
              <a:rPr lang="en-US" baseline="0" dirty="0"/>
              <a:t> </a:t>
            </a:r>
            <a:r>
              <a:rPr lang="en-US" dirty="0"/>
              <a:t>In contexts where the premium is in accuracy (or other quantitative metric)</a:t>
            </a:r>
          </a:p>
        </p:txBody>
      </p:sp>
      <p:sp>
        <p:nvSpPr>
          <p:cNvPr id="4" name="Slide Number Placeholder 3"/>
          <p:cNvSpPr>
            <a:spLocks noGrp="1"/>
          </p:cNvSpPr>
          <p:nvPr>
            <p:ph type="sldNum" sz="quarter" idx="10"/>
          </p:nvPr>
        </p:nvSpPr>
        <p:spPr/>
        <p:txBody>
          <a:bodyPr/>
          <a:lstStyle/>
          <a:p>
            <a:fld id="{8A0D6CC1-F354-9F4D-8834-70DC062629A4}" type="slidenum">
              <a:rPr lang="en-US" smtClean="0"/>
              <a:t>17</a:t>
            </a:fld>
            <a:endParaRPr lang="en-US"/>
          </a:p>
        </p:txBody>
      </p:sp>
    </p:spTree>
    <p:extLst>
      <p:ext uri="{BB962C8B-B14F-4D97-AF65-F5344CB8AC3E}">
        <p14:creationId xmlns:p14="http://schemas.microsoft.com/office/powerpoint/2010/main" val="1898876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826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D6CC1-F354-9F4D-8834-70DC062629A4}" type="slidenum">
              <a:rPr lang="en-US" smtClean="0"/>
              <a:t>47</a:t>
            </a:fld>
            <a:endParaRPr lang="en-US"/>
          </a:p>
        </p:txBody>
      </p:sp>
    </p:spTree>
    <p:extLst>
      <p:ext uri="{BB962C8B-B14F-4D97-AF65-F5344CB8AC3E}">
        <p14:creationId xmlns:p14="http://schemas.microsoft.com/office/powerpoint/2010/main" val="129248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61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28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494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987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36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096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002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177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9" name="Picture 8" descr="Wordmark_center_Purple_HEX.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054" y="6487457"/>
            <a:ext cx="3233727" cy="163374"/>
          </a:xfrm>
          <a:prstGeom prst="rect">
            <a:avLst/>
          </a:prstGeom>
        </p:spPr>
      </p:pic>
      <p:pic>
        <p:nvPicPr>
          <p:cNvPr id="6" name="Picture 5"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
        <p:nvSpPr>
          <p:cNvPr id="3" name="Title 2"/>
          <p:cNvSpPr>
            <a:spLocks noGrp="1"/>
          </p:cNvSpPr>
          <p:nvPr>
            <p:ph type="title" hasCustomPrompt="1"/>
          </p:nvPr>
        </p:nvSpPr>
        <p:spPr>
          <a:xfrm>
            <a:off x="723958" y="600453"/>
            <a:ext cx="10506420" cy="2641756"/>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Data Science 510</a:t>
            </a:r>
          </a:p>
        </p:txBody>
      </p:sp>
    </p:spTree>
    <p:extLst>
      <p:ext uri="{BB962C8B-B14F-4D97-AF65-F5344CB8AC3E}">
        <p14:creationId xmlns:p14="http://schemas.microsoft.com/office/powerpoint/2010/main" val="2898391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9F1C9-0112-4E16-B7C0-7B4F52114CE7}"/>
              </a:ext>
            </a:extLst>
          </p:cNvPr>
          <p:cNvSpPr>
            <a:spLocks noGrp="1"/>
          </p:cNvSpPr>
          <p:nvPr>
            <p:ph type="dt" sz="half" idx="10"/>
          </p:nvPr>
        </p:nvSpPr>
        <p:spPr/>
        <p:txBody>
          <a:bodyPr/>
          <a:lstStyle/>
          <a:p>
            <a:fld id="{3F6D305C-7374-4BCE-BC7F-298E00A7DC2F}" type="datetimeFigureOut">
              <a:rPr lang="en-US" smtClean="0"/>
              <a:t>6/8/2023</a:t>
            </a:fld>
            <a:endParaRPr lang="en-US" dirty="0"/>
          </a:p>
        </p:txBody>
      </p:sp>
      <p:sp>
        <p:nvSpPr>
          <p:cNvPr id="3" name="Footer Placeholder 2">
            <a:extLst>
              <a:ext uri="{FF2B5EF4-FFF2-40B4-BE49-F238E27FC236}">
                <a16:creationId xmlns:a16="http://schemas.microsoft.com/office/drawing/2014/main" id="{E002D866-B1EF-4E6D-8721-6C749D2F6EE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200E5D7-4332-4DB9-BD61-6B112F021F56}"/>
              </a:ext>
            </a:extLst>
          </p:cNvPr>
          <p:cNvSpPr>
            <a:spLocks noGrp="1"/>
          </p:cNvSpPr>
          <p:nvPr>
            <p:ph type="sldNum" sz="quarter" idx="12"/>
          </p:nvPr>
        </p:nvSpPr>
        <p:spPr/>
        <p:txBody>
          <a:bodyPr/>
          <a:lstStyle/>
          <a:p>
            <a:fld id="{341A2190-7DDF-4E2A-93CA-84DADFC7E288}" type="slidenum">
              <a:rPr lang="en-US" smtClean="0"/>
              <a:t>‹#›</a:t>
            </a:fld>
            <a:endParaRPr lang="en-US" dirty="0"/>
          </a:p>
        </p:txBody>
      </p:sp>
      <p:pic>
        <p:nvPicPr>
          <p:cNvPr id="5" name="Picture 4" descr="W Logo_Purple_2685_HEX.png">
            <a:extLst>
              <a:ext uri="{FF2B5EF4-FFF2-40B4-BE49-F238E27FC236}">
                <a16:creationId xmlns:a16="http://schemas.microsoft.com/office/drawing/2014/main" id="{960B02EB-4CAE-4F46-97B9-B732D5B480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3655627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6BC1-F5DD-42C8-BE21-A96ADE7B0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835216-F864-42D0-8414-BE4B92ED9A4D}"/>
              </a:ext>
            </a:extLst>
          </p:cNvPr>
          <p:cNvSpPr>
            <a:spLocks noGrp="1"/>
          </p:cNvSpPr>
          <p:nvPr>
            <p:ph idx="1" hasCustomPrompt="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DD34EDD-2A51-448B-B585-65B88000C906}"/>
              </a:ext>
            </a:extLst>
          </p:cNvPr>
          <p:cNvSpPr>
            <a:spLocks noGrp="1"/>
          </p:cNvSpPr>
          <p:nvPr>
            <p:ph type="dt" sz="half" idx="10"/>
          </p:nvPr>
        </p:nvSpPr>
        <p:spPr/>
        <p:txBody>
          <a:bodyPr/>
          <a:lstStyle/>
          <a:p>
            <a:fld id="{3F6D305C-7374-4BCE-BC7F-298E00A7DC2F}" type="datetimeFigureOut">
              <a:rPr lang="en-US" smtClean="0"/>
              <a:t>6/8/2023</a:t>
            </a:fld>
            <a:endParaRPr lang="en-US" dirty="0"/>
          </a:p>
        </p:txBody>
      </p:sp>
      <p:sp>
        <p:nvSpPr>
          <p:cNvPr id="5" name="Footer Placeholder 4">
            <a:extLst>
              <a:ext uri="{FF2B5EF4-FFF2-40B4-BE49-F238E27FC236}">
                <a16:creationId xmlns:a16="http://schemas.microsoft.com/office/drawing/2014/main" id="{22CEC90A-96C4-4C82-968B-CD6CC4D677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96AAB3-D4BF-44D1-B111-8AF4061F5052}"/>
              </a:ext>
            </a:extLst>
          </p:cNvPr>
          <p:cNvSpPr>
            <a:spLocks noGrp="1"/>
          </p:cNvSpPr>
          <p:nvPr>
            <p:ph type="sldNum" sz="quarter" idx="12"/>
          </p:nvPr>
        </p:nvSpPr>
        <p:spPr/>
        <p:txBody>
          <a:bodyPr/>
          <a:lstStyle/>
          <a:p>
            <a:fld id="{341A2190-7DDF-4E2A-93CA-84DADFC7E288}" type="slidenum">
              <a:rPr lang="en-US" smtClean="0"/>
              <a:t>‹#›</a:t>
            </a:fld>
            <a:endParaRPr lang="en-US"/>
          </a:p>
        </p:txBody>
      </p:sp>
      <p:pic>
        <p:nvPicPr>
          <p:cNvPr id="7" name="Picture 6" descr="W Logo_Purple_2685_HEX.png">
            <a:extLst>
              <a:ext uri="{FF2B5EF4-FFF2-40B4-BE49-F238E27FC236}">
                <a16:creationId xmlns:a16="http://schemas.microsoft.com/office/drawing/2014/main" id="{BA27C93F-449C-49A8-A92B-F6194F1573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505144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9B3AB-1AD4-4894-9B43-ADB4F6999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A00B59-1A59-4C6F-A4EA-42146DACE748}"/>
              </a:ext>
            </a:extLst>
          </p:cNvPr>
          <p:cNvSpPr>
            <a:spLocks noGrp="1"/>
          </p:cNvSpPr>
          <p:nvPr>
            <p:ph type="dt" sz="half" idx="10"/>
          </p:nvPr>
        </p:nvSpPr>
        <p:spPr/>
        <p:txBody>
          <a:bodyPr/>
          <a:lstStyle/>
          <a:p>
            <a:fld id="{3F6D305C-7374-4BCE-BC7F-298E00A7DC2F}" type="datetimeFigureOut">
              <a:rPr lang="en-US" smtClean="0"/>
              <a:t>6/8/2023</a:t>
            </a:fld>
            <a:endParaRPr lang="en-US"/>
          </a:p>
        </p:txBody>
      </p:sp>
      <p:sp>
        <p:nvSpPr>
          <p:cNvPr id="4" name="Footer Placeholder 3">
            <a:extLst>
              <a:ext uri="{FF2B5EF4-FFF2-40B4-BE49-F238E27FC236}">
                <a16:creationId xmlns:a16="http://schemas.microsoft.com/office/drawing/2014/main" id="{44F7084F-EB68-455F-AA4A-2F54C935FA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0EC0F9-7BFE-4C13-8D0E-C3C4129021FA}"/>
              </a:ext>
            </a:extLst>
          </p:cNvPr>
          <p:cNvSpPr>
            <a:spLocks noGrp="1"/>
          </p:cNvSpPr>
          <p:nvPr>
            <p:ph type="sldNum" sz="quarter" idx="12"/>
          </p:nvPr>
        </p:nvSpPr>
        <p:spPr/>
        <p:txBody>
          <a:bodyPr/>
          <a:lstStyle/>
          <a:p>
            <a:fld id="{341A2190-7DDF-4E2A-93CA-84DADFC7E288}" type="slidenum">
              <a:rPr lang="en-US" smtClean="0"/>
              <a:t>‹#›</a:t>
            </a:fld>
            <a:endParaRPr lang="en-US"/>
          </a:p>
        </p:txBody>
      </p:sp>
      <p:pic>
        <p:nvPicPr>
          <p:cNvPr id="6" name="Picture 5" descr="W Logo_Purple_2685_HEX.png">
            <a:extLst>
              <a:ext uri="{FF2B5EF4-FFF2-40B4-BE49-F238E27FC236}">
                <a16:creationId xmlns:a16="http://schemas.microsoft.com/office/drawing/2014/main" id="{CD6353AC-37A4-46E5-8B37-04004DEB33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4015656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DCEA-7494-4459-A66C-31A6AA38B0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1750C6-117C-419A-825C-F26CC9B04A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41A7EB0-5124-477F-B164-C521B2062468}"/>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7295800-4C50-41FF-8945-C951A4AE7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697464-9063-40FB-9B91-87EE61EED054}"/>
              </a:ext>
            </a:extLst>
          </p:cNvPr>
          <p:cNvSpPr>
            <a:spLocks noGrp="1"/>
          </p:cNvSpPr>
          <p:nvPr>
            <p:ph sz="quarter" idx="4"/>
          </p:nvPr>
        </p:nvSpPr>
        <p:spPr>
          <a:xfrm>
            <a:off x="6172200" y="2505075"/>
            <a:ext cx="5183188"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77414E9-7C32-4DEB-8209-7C98E23FC364}"/>
              </a:ext>
            </a:extLst>
          </p:cNvPr>
          <p:cNvSpPr>
            <a:spLocks noGrp="1"/>
          </p:cNvSpPr>
          <p:nvPr>
            <p:ph type="dt" sz="half" idx="10"/>
          </p:nvPr>
        </p:nvSpPr>
        <p:spPr/>
        <p:txBody>
          <a:bodyPr/>
          <a:lstStyle/>
          <a:p>
            <a:fld id="{3F6D305C-7374-4BCE-BC7F-298E00A7DC2F}" type="datetimeFigureOut">
              <a:rPr lang="en-US" smtClean="0"/>
              <a:t>6/8/2023</a:t>
            </a:fld>
            <a:endParaRPr lang="en-US"/>
          </a:p>
        </p:txBody>
      </p:sp>
      <p:sp>
        <p:nvSpPr>
          <p:cNvPr id="8" name="Footer Placeholder 7">
            <a:extLst>
              <a:ext uri="{FF2B5EF4-FFF2-40B4-BE49-F238E27FC236}">
                <a16:creationId xmlns:a16="http://schemas.microsoft.com/office/drawing/2014/main" id="{B0176373-A997-4BE0-867A-E7A1D6E80A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ED1D53-8872-4808-9163-3DE73D88AB47}"/>
              </a:ext>
            </a:extLst>
          </p:cNvPr>
          <p:cNvSpPr>
            <a:spLocks noGrp="1"/>
          </p:cNvSpPr>
          <p:nvPr>
            <p:ph type="sldNum" sz="quarter" idx="12"/>
          </p:nvPr>
        </p:nvSpPr>
        <p:spPr/>
        <p:txBody>
          <a:bodyPr/>
          <a:lstStyle/>
          <a:p>
            <a:fld id="{341A2190-7DDF-4E2A-93CA-84DADFC7E288}" type="slidenum">
              <a:rPr lang="en-US" smtClean="0"/>
              <a:t>‹#›</a:t>
            </a:fld>
            <a:endParaRPr lang="en-US"/>
          </a:p>
        </p:txBody>
      </p:sp>
      <p:pic>
        <p:nvPicPr>
          <p:cNvPr id="10" name="Picture 9" descr="W Logo_Purple_2685_HEX.png">
            <a:extLst>
              <a:ext uri="{FF2B5EF4-FFF2-40B4-BE49-F238E27FC236}">
                <a16:creationId xmlns:a16="http://schemas.microsoft.com/office/drawing/2014/main" id="{A43F1C21-ACB3-4680-8B2E-6F32BCB9C0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143967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903114" y="1924364"/>
            <a:ext cx="10086860" cy="1255307"/>
          </a:xfrm>
          <a:prstGeom prst="rect">
            <a:avLst/>
          </a:prstGeom>
          <a:ln>
            <a:solidFill>
              <a:srgbClr val="4B2E83"/>
            </a:solidFill>
          </a:ln>
        </p:spPr>
        <p:txBody>
          <a:bodyPr anchor="b">
            <a:noAutofit/>
          </a:bodyPr>
          <a:lstStyle>
            <a:lvl1pPr algn="l">
              <a:defRPr sz="2700" b="0" i="0">
                <a:solidFill>
                  <a:schemeClr val="tx2"/>
                </a:solidFill>
                <a:latin typeface="Encode Sans Normal Black" charset="0"/>
                <a:ea typeface="Encode Sans Normal Black" charset="0"/>
                <a:cs typeface="Encode Sans Normal Black" charset="0"/>
              </a:defRPr>
            </a:lvl1pPr>
          </a:lstStyle>
          <a:p>
            <a:pPr lvl="0"/>
            <a:r>
              <a:rPr lang="en-US" dirty="0"/>
              <a:t>Data Science 510: </a:t>
            </a:r>
            <a:br>
              <a:rPr lang="en-US" dirty="0"/>
            </a:br>
            <a:endParaRPr lang="en-US" dirty="0"/>
          </a:p>
        </p:txBody>
      </p:sp>
      <p:pic>
        <p:nvPicPr>
          <p:cNvPr id="5" name="Picture 4"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pic>
        <p:nvPicPr>
          <p:cNvPr id="9" name="Picture 8"/>
          <p:cNvPicPr>
            <a:picLocks noChangeAspect="1"/>
          </p:cNvPicPr>
          <p:nvPr userDrawn="1"/>
        </p:nvPicPr>
        <p:blipFill>
          <a:blip r:embed="rId3"/>
          <a:stretch>
            <a:fillRect/>
          </a:stretch>
        </p:blipFill>
        <p:spPr>
          <a:xfrm>
            <a:off x="903113" y="6354234"/>
            <a:ext cx="3386667" cy="266700"/>
          </a:xfrm>
          <a:prstGeom prst="rect">
            <a:avLst/>
          </a:prstGeom>
        </p:spPr>
      </p:pic>
      <p:pic>
        <p:nvPicPr>
          <p:cNvPr id="2" name="Picture 1"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Tree>
    <p:extLst>
      <p:ext uri="{BB962C8B-B14F-4D97-AF65-F5344CB8AC3E}">
        <p14:creationId xmlns:p14="http://schemas.microsoft.com/office/powerpoint/2010/main" val="415244767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879075" y="2320239"/>
            <a:ext cx="10929485" cy="3810086"/>
          </a:xfrm>
          <a:prstGeom prst="rect">
            <a:avLst/>
          </a:prstGeom>
        </p:spPr>
        <p:txBody>
          <a:bodyPr/>
          <a:lstStyle>
            <a:lvl1pPr marL="257175" indent="-257175">
              <a:buFont typeface="Lucida Grande"/>
              <a:buChar char="&gt;"/>
              <a:defRPr sz="1800" b="1" i="0" baseline="0">
                <a:solidFill>
                  <a:srgbClr val="FFFFFF"/>
                </a:solidFill>
                <a:latin typeface="Open Sans"/>
                <a:cs typeface="Open Sans"/>
              </a:defRPr>
            </a:lvl1pPr>
            <a:lvl2pPr>
              <a:defRPr sz="1500" b="1" i="0" baseline="0">
                <a:solidFill>
                  <a:srgbClr val="FFFFFF"/>
                </a:solidFill>
                <a:latin typeface="Open Sans"/>
                <a:cs typeface="Open Sans"/>
              </a:defRPr>
            </a:lvl2pPr>
            <a:lvl3pPr marL="857250" indent="-171450">
              <a:buSzPct val="100000"/>
              <a:buFont typeface="Lucida Grande"/>
              <a:buChar char="&gt;"/>
              <a:defRPr sz="1350" b="1" i="0" baseline="0">
                <a:solidFill>
                  <a:srgbClr val="FFFFFF"/>
                </a:solidFill>
                <a:latin typeface="Open Sans"/>
                <a:cs typeface="Open Sans"/>
              </a:defRPr>
            </a:lvl3pPr>
            <a:lvl4pPr>
              <a:defRPr sz="1200" b="1" i="0" baseline="0">
                <a:solidFill>
                  <a:srgbClr val="FFFFFF"/>
                </a:solidFill>
                <a:latin typeface="Open Sans"/>
                <a:cs typeface="Open Sans"/>
              </a:defRPr>
            </a:lvl4pPr>
            <a:lvl5pPr marL="1543050" indent="-171450">
              <a:buFont typeface="Lucida Grande"/>
              <a:buChar char="&gt;"/>
              <a:defRPr sz="105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895677" y="1730667"/>
            <a:ext cx="10912883" cy="411171"/>
          </a:xfrm>
          <a:prstGeom prst="rect">
            <a:avLst/>
          </a:prstGeom>
        </p:spPr>
        <p:txBody>
          <a:bodyPr>
            <a:noAutofit/>
          </a:bodyPr>
          <a:lstStyle>
            <a:lvl1pPr marL="0" indent="0">
              <a:lnSpc>
                <a:spcPct val="90000"/>
              </a:lnSpc>
              <a:buNone/>
              <a:defRPr sz="1800" b="0" i="0" baseline="0">
                <a:solidFill>
                  <a:srgbClr val="FFFFFF"/>
                </a:solidFill>
                <a:latin typeface="Uni Sans Regular"/>
                <a:cs typeface="Uni Sans Regular"/>
              </a:defRPr>
            </a:lvl1pPr>
            <a:lvl2pPr marL="342900" indent="0">
              <a:buNone/>
              <a:defRPr b="0" i="0">
                <a:solidFill>
                  <a:srgbClr val="E8D3A2"/>
                </a:solidFill>
                <a:latin typeface="Encode Sans Normal Black"/>
                <a:cs typeface="Encode Sans Normal Black"/>
              </a:defRPr>
            </a:lvl2pPr>
            <a:lvl3pPr marL="685800" indent="0">
              <a:buNone/>
              <a:defRPr b="0" i="0">
                <a:solidFill>
                  <a:srgbClr val="E8D3A2"/>
                </a:solidFill>
                <a:latin typeface="Encode Sans Normal Black"/>
                <a:cs typeface="Encode Sans Normal Black"/>
              </a:defRPr>
            </a:lvl3pPr>
            <a:lvl4pPr marL="1028700" indent="0">
              <a:buNone/>
              <a:defRPr b="0" i="0">
                <a:solidFill>
                  <a:srgbClr val="E8D3A2"/>
                </a:solidFill>
                <a:latin typeface="Encode Sans Normal Black"/>
                <a:cs typeface="Encode Sans Normal Black"/>
              </a:defRPr>
            </a:lvl4pPr>
            <a:lvl5pPr marL="13716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8331201" y="6354234"/>
            <a:ext cx="3386667" cy="266700"/>
          </a:xfrm>
          <a:prstGeom prst="rect">
            <a:avLst/>
          </a:prstGeom>
        </p:spPr>
      </p:pic>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65069"/>
            <a:ext cx="10912883" cy="998440"/>
          </a:xfrm>
          <a:prstGeom prst="rect">
            <a:avLst/>
          </a:prstGeom>
        </p:spPr>
        <p:txBody>
          <a:bodyPr anchor="b"/>
          <a:lstStyle>
            <a:lvl1pPr algn="l">
              <a:defRPr sz="225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531203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sp>
        <p:nvSpPr>
          <p:cNvPr id="6" name="Text Placeholder 9"/>
          <p:cNvSpPr>
            <a:spLocks noGrp="1"/>
          </p:cNvSpPr>
          <p:nvPr>
            <p:ph type="body" sz="quarter" idx="11" hasCustomPrompt="1"/>
          </p:nvPr>
        </p:nvSpPr>
        <p:spPr>
          <a:xfrm>
            <a:off x="879073" y="1736726"/>
            <a:ext cx="10769275" cy="4015497"/>
          </a:xfrm>
          <a:prstGeom prst="rect">
            <a:avLst/>
          </a:prstGeom>
        </p:spPr>
        <p:txBody>
          <a:bodyPr/>
          <a:lstStyle>
            <a:lvl1pPr marL="257175" indent="-257175">
              <a:buFont typeface="Lucida Grande"/>
              <a:buChar char="&gt;"/>
              <a:defRPr sz="1800" b="1" i="0" baseline="0">
                <a:solidFill>
                  <a:srgbClr val="FFFFFF"/>
                </a:solidFill>
                <a:latin typeface="Open Sans"/>
                <a:cs typeface="Open Sans"/>
              </a:defRPr>
            </a:lvl1pPr>
            <a:lvl2pPr>
              <a:defRPr sz="1500" b="1" i="0" baseline="0">
                <a:solidFill>
                  <a:srgbClr val="FFFFFF"/>
                </a:solidFill>
                <a:latin typeface="Open Sans"/>
                <a:cs typeface="Open Sans"/>
              </a:defRPr>
            </a:lvl2pPr>
            <a:lvl3pPr marL="857250" indent="-171450">
              <a:buSzPct val="100000"/>
              <a:buFont typeface="Lucida Grande"/>
              <a:buChar char="&gt;"/>
              <a:defRPr sz="1350" b="1" i="0" baseline="0">
                <a:solidFill>
                  <a:srgbClr val="FFFFFF"/>
                </a:solidFill>
                <a:latin typeface="Open Sans"/>
                <a:cs typeface="Open Sans"/>
              </a:defRPr>
            </a:lvl3pPr>
            <a:lvl4pPr>
              <a:defRPr sz="1200" b="1" i="0" baseline="0">
                <a:solidFill>
                  <a:srgbClr val="FFFFFF"/>
                </a:solidFill>
                <a:latin typeface="Open Sans"/>
                <a:cs typeface="Open Sans"/>
              </a:defRPr>
            </a:lvl4pPr>
            <a:lvl5pPr marL="1543050" indent="-171450">
              <a:buFont typeface="Lucida Grande"/>
              <a:buChar char="&gt;"/>
              <a:defRPr sz="105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752673" cy="991998"/>
          </a:xfrm>
          <a:prstGeom prst="rect">
            <a:avLst/>
          </a:prstGeom>
        </p:spPr>
        <p:txBody>
          <a:bodyPr anchor="b"/>
          <a:lstStyle>
            <a:lvl1pPr algn="l">
              <a:defRPr sz="225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76383000"/>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8331201" y="6354234"/>
            <a:ext cx="3386667" cy="266700"/>
          </a:xfrm>
          <a:prstGeom prst="rect">
            <a:avLst/>
          </a:prstGeom>
        </p:spPr>
      </p:pic>
      <p:sp>
        <p:nvSpPr>
          <p:cNvPr id="12" name="Chart Placeholder 11"/>
          <p:cNvSpPr>
            <a:spLocks noGrp="1"/>
          </p:cNvSpPr>
          <p:nvPr>
            <p:ph type="chart" sz="quarter" idx="12" hasCustomPrompt="1"/>
          </p:nvPr>
        </p:nvSpPr>
        <p:spPr>
          <a:xfrm>
            <a:off x="1022351" y="1736725"/>
            <a:ext cx="10695516" cy="4432300"/>
          </a:xfrm>
          <a:prstGeom prst="rect">
            <a:avLst/>
          </a:prstGeom>
        </p:spPr>
        <p:txBody>
          <a:bodyPr>
            <a:normAutofit/>
          </a:bodyPr>
          <a:lstStyle>
            <a:lvl1pPr marL="0" indent="0">
              <a:buNone/>
              <a:defRPr sz="18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822192" cy="991998"/>
          </a:xfrm>
          <a:prstGeom prst="rect">
            <a:avLst/>
          </a:prstGeom>
        </p:spPr>
        <p:txBody>
          <a:bodyPr anchor="b"/>
          <a:lstStyle>
            <a:lvl1pPr algn="l">
              <a:defRPr sz="225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24051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pic>
        <p:nvPicPr>
          <p:cNvPr id="9" name="Picture 8"/>
          <p:cNvPicPr>
            <a:picLocks noChangeAspect="1"/>
          </p:cNvPicPr>
          <p:nvPr userDrawn="1"/>
        </p:nvPicPr>
        <p:blipFill>
          <a:blip r:embed="rId3"/>
          <a:stretch>
            <a:fillRect/>
          </a:stretch>
        </p:blipFill>
        <p:spPr>
          <a:xfrm>
            <a:off x="903113" y="6354234"/>
            <a:ext cx="3386667" cy="266700"/>
          </a:xfrm>
          <a:prstGeom prst="rect">
            <a:avLst/>
          </a:prstGeom>
        </p:spPr>
      </p:pic>
      <p:pic>
        <p:nvPicPr>
          <p:cNvPr id="2" name="Picture 1"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85" y="4006085"/>
            <a:ext cx="3045737" cy="112770"/>
          </a:xfrm>
          <a:prstGeom prst="rect">
            <a:avLst/>
          </a:prstGeom>
        </p:spPr>
      </p:pic>
      <p:sp>
        <p:nvSpPr>
          <p:cNvPr id="8" name="Title 2"/>
          <p:cNvSpPr txBox="1">
            <a:spLocks/>
          </p:cNvSpPr>
          <p:nvPr userDrawn="1"/>
        </p:nvSpPr>
        <p:spPr>
          <a:xfrm>
            <a:off x="903113" y="3200400"/>
            <a:ext cx="10086860" cy="524128"/>
          </a:xfrm>
          <a:prstGeom prst="rect">
            <a:avLst/>
          </a:prstGeom>
          <a:ln>
            <a:solidFill>
              <a:srgbClr val="4B2E83"/>
            </a:solidFill>
          </a:ln>
        </p:spPr>
        <p:txBody>
          <a:bodyPr vert="horz" lIns="91440" tIns="45720" rIns="91440" bIns="45720" rtlCol="0" anchor="b">
            <a:noAutofit/>
          </a:bodyPr>
          <a:lstStyle>
            <a:lvl1pPr algn="l" defTabSz="342900" rtl="0" eaLnBrk="1" latinLnBrk="0" hangingPunct="1">
              <a:spcBef>
                <a:spcPct val="0"/>
              </a:spcBef>
              <a:buNone/>
              <a:defRPr sz="3200" b="1" i="0" u="none" kern="1200" baseline="0">
                <a:solidFill>
                  <a:schemeClr val="tx2"/>
                </a:solidFill>
                <a:latin typeface="Encode Sans Normal Black" charset="0"/>
                <a:ea typeface="Encode Sans Normal Black" charset="0"/>
                <a:cs typeface="Encode Sans Normal Black" charset="0"/>
              </a:defRPr>
            </a:lvl1pPr>
          </a:lstStyle>
          <a:p>
            <a:r>
              <a:rPr lang="en-US" sz="3600" b="1" dirty="0">
                <a:latin typeface="Encode Sans Normal Black" panose="02000000000000000000" pitchFamily="2" charset="0"/>
              </a:rPr>
              <a:t>Advanced Machine Learning</a:t>
            </a:r>
          </a:p>
        </p:txBody>
      </p:sp>
      <p:sp>
        <p:nvSpPr>
          <p:cNvPr id="10" name="Title 2"/>
          <p:cNvSpPr txBox="1">
            <a:spLocks/>
          </p:cNvSpPr>
          <p:nvPr userDrawn="1"/>
        </p:nvSpPr>
        <p:spPr>
          <a:xfrm>
            <a:off x="903111" y="2648564"/>
            <a:ext cx="10086860" cy="524128"/>
          </a:xfrm>
          <a:prstGeom prst="rect">
            <a:avLst/>
          </a:prstGeom>
          <a:ln>
            <a:solidFill>
              <a:srgbClr val="4B2E83"/>
            </a:solidFill>
          </a:ln>
        </p:spPr>
        <p:txBody>
          <a:bodyPr vert="horz" lIns="91440" tIns="45720" rIns="91440" bIns="45720" rtlCol="0" anchor="b">
            <a:noAutofit/>
          </a:bodyPr>
          <a:lstStyle>
            <a:lvl1pPr algn="l" defTabSz="342900" rtl="0" eaLnBrk="1" latinLnBrk="0" hangingPunct="1">
              <a:spcBef>
                <a:spcPct val="0"/>
              </a:spcBef>
              <a:buNone/>
              <a:defRPr sz="3200" b="1" i="0" u="none" kern="1200" baseline="0">
                <a:solidFill>
                  <a:schemeClr val="tx2"/>
                </a:solidFill>
                <a:latin typeface="Encode Sans Normal Black" charset="0"/>
                <a:ea typeface="Encode Sans Normal Black" charset="0"/>
                <a:cs typeface="Encode Sans Normal Black" charset="0"/>
              </a:defRPr>
            </a:lvl1pPr>
          </a:lstStyle>
          <a:p>
            <a:r>
              <a:rPr lang="en-US" sz="3200" b="1" dirty="0">
                <a:latin typeface="Encode Sans Normal Black" panose="02000000000000000000" pitchFamily="2" charset="0"/>
              </a:rPr>
              <a:t>Machine Learning 520</a:t>
            </a:r>
          </a:p>
        </p:txBody>
      </p:sp>
      <p:sp>
        <p:nvSpPr>
          <p:cNvPr id="13" name="Content Placeholder 12"/>
          <p:cNvSpPr>
            <a:spLocks noGrp="1"/>
          </p:cNvSpPr>
          <p:nvPr>
            <p:ph sz="quarter" idx="10" hasCustomPrompt="1"/>
          </p:nvPr>
        </p:nvSpPr>
        <p:spPr>
          <a:xfrm>
            <a:off x="1084784" y="4724400"/>
            <a:ext cx="8534400" cy="457200"/>
          </a:xfrm>
          <a:prstGeom prst="rect">
            <a:avLst/>
          </a:prstGeom>
        </p:spPr>
        <p:txBody>
          <a:bodyPr/>
          <a:lstStyle>
            <a:lvl1pPr marL="0" indent="0">
              <a:buNone/>
              <a:defRPr sz="2800" b="1" baseline="0">
                <a:latin typeface="Encode Sans Normal" panose="02000000000000000000" pitchFamily="2" charset="0"/>
              </a:defRPr>
            </a:lvl1pPr>
          </a:lstStyle>
          <a:p>
            <a:pPr lvl="0"/>
            <a:r>
              <a:rPr lang="en-US" dirty="0"/>
              <a:t>Lesson #: Lesson Title</a:t>
            </a:r>
          </a:p>
        </p:txBody>
      </p:sp>
    </p:spTree>
    <p:extLst>
      <p:ext uri="{BB962C8B-B14F-4D97-AF65-F5344CB8AC3E}">
        <p14:creationId xmlns:p14="http://schemas.microsoft.com/office/powerpoint/2010/main" val="2560474894"/>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076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2364262"/>
            <a:ext cx="10928280" cy="3387963"/>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lstStyle>
            <a:lvl1pPr algn="l">
              <a:defRPr sz="2250" b="1" i="0" baseline="0">
                <a:latin typeface="Encode Sans Normal Black" charset="0"/>
                <a:ea typeface="Encode Sans Normal Black" charset="0"/>
                <a:cs typeface="Encode Sans Normal Black" charset="0"/>
              </a:defRPr>
            </a:lvl1pPr>
          </a:lstStyle>
          <a:p>
            <a:pPr lvl="0"/>
            <a:r>
              <a:rPr lang="en-US" dirty="0"/>
              <a:t>Learning Objectives</a:t>
            </a:r>
            <a:br>
              <a:rPr lang="en-US" dirty="0"/>
            </a:br>
            <a:endParaRPr lang="en-US" dirty="0"/>
          </a:p>
        </p:txBody>
      </p:sp>
      <p:sp>
        <p:nvSpPr>
          <p:cNvPr id="8" name="Text Placeholder 9"/>
          <p:cNvSpPr>
            <a:spLocks noGrp="1"/>
          </p:cNvSpPr>
          <p:nvPr>
            <p:ph type="body" sz="quarter" idx="12" hasCustomPrompt="1"/>
          </p:nvPr>
        </p:nvSpPr>
        <p:spPr>
          <a:xfrm>
            <a:off x="879073" y="1736727"/>
            <a:ext cx="10928280" cy="561633"/>
          </a:xfrm>
          <a:prstGeom prst="rect">
            <a:avLst/>
          </a:prstGeom>
        </p:spPr>
        <p:txBody>
          <a:bodyPr/>
          <a:lstStyle>
            <a:lvl1pPr marL="0" indent="0">
              <a:buFont typeface="Arial" panose="020B0604020202020204" pitchFamily="34" charset="0"/>
              <a:buNone/>
              <a:defRPr sz="1800" b="0" i="0" baseline="0">
                <a:solidFill>
                  <a:srgbClr val="4B2E83"/>
                </a:solidFill>
                <a:latin typeface="Open Sans"/>
                <a:cs typeface="Open Sans"/>
              </a:defRPr>
            </a:lvl1pPr>
            <a:lvl2pPr marL="557213" indent="-214313">
              <a:buFont typeface="Arial" panose="020B0604020202020204" pitchFamily="34" charset="0"/>
              <a:buChar char="•"/>
              <a:defRPr sz="1500" b="0" i="0" baseline="0">
                <a:solidFill>
                  <a:srgbClr val="4B2E83"/>
                </a:solidFill>
                <a:latin typeface="Open Sans"/>
                <a:cs typeface="Open Sans"/>
              </a:defRPr>
            </a:lvl2pPr>
            <a:lvl3pPr marL="857250" indent="-171450">
              <a:buSzPct val="100000"/>
              <a:buFont typeface="Arial" panose="020B0604020202020204" pitchFamily="34" charset="0"/>
              <a:buChar char="•"/>
              <a:defRPr sz="1350" b="0" i="0" baseline="0">
                <a:solidFill>
                  <a:srgbClr val="4B2E83"/>
                </a:solidFill>
                <a:latin typeface="Open Sans"/>
                <a:cs typeface="Open Sans"/>
              </a:defRPr>
            </a:lvl3pPr>
            <a:lvl4pPr marL="1200150" indent="-171450">
              <a:buFont typeface="Arial" panose="020B0604020202020204" pitchFamily="34" charset="0"/>
              <a:buChar char="•"/>
              <a:defRPr sz="1200" b="0" i="0" baseline="0">
                <a:solidFill>
                  <a:srgbClr val="4B2E83"/>
                </a:solidFill>
                <a:latin typeface="Open Sans"/>
                <a:cs typeface="Open Sans"/>
              </a:defRPr>
            </a:lvl4pPr>
            <a:lvl5pPr marL="1543050" indent="-171450">
              <a:buFont typeface="Arial" panose="020B0604020202020204" pitchFamily="34" charset="0"/>
              <a:buChar char="•"/>
              <a:defRPr sz="1050" b="0" i="0" baseline="0">
                <a:solidFill>
                  <a:srgbClr val="4B2E83"/>
                </a:solidFill>
                <a:latin typeface="Open Sans"/>
                <a:cs typeface="Open Sans"/>
              </a:defRPr>
            </a:lvl5pPr>
          </a:lstStyle>
          <a:p>
            <a:pPr lvl="0"/>
            <a:r>
              <a:rPr lang="en-US" dirty="0"/>
              <a:t>By the end of this session, students will be able to:</a:t>
            </a:r>
          </a:p>
        </p:txBody>
      </p:sp>
    </p:spTree>
    <p:extLst>
      <p:ext uri="{BB962C8B-B14F-4D97-AF65-F5344CB8AC3E}">
        <p14:creationId xmlns:p14="http://schemas.microsoft.com/office/powerpoint/2010/main" val="161994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Header + Content">
    <p:spTree>
      <p:nvGrpSpPr>
        <p:cNvPr id="1" name=""/>
        <p:cNvGrpSpPr/>
        <p:nvPr/>
      </p:nvGrpSpPr>
      <p:grpSpPr>
        <a:xfrm>
          <a:off x="0" y="0"/>
          <a:ext cx="0" cy="0"/>
          <a:chOff x="0" y="0"/>
          <a:chExt cx="0" cy="0"/>
        </a:xfrm>
      </p:grpSpPr>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1045634" y="2667000"/>
            <a:ext cx="10911679" cy="991998"/>
          </a:xfrm>
          <a:prstGeom prst="rect">
            <a:avLst/>
          </a:prstGeom>
        </p:spPr>
        <p:txBody>
          <a:bodyPr anchor="b"/>
          <a:lstStyle>
            <a:lvl1pPr algn="l">
              <a:defRPr sz="3200" b="1" i="0">
                <a:latin typeface="Encode Sans Normal Black" charset="0"/>
                <a:ea typeface="Encode Sans Normal Black" charset="0"/>
                <a:cs typeface="Encode Sans Normal Black" charset="0"/>
              </a:defRPr>
            </a:lvl1pPr>
          </a:lstStyle>
          <a:p>
            <a:pPr lvl="0"/>
            <a:r>
              <a:rPr lang="en-US" dirty="0"/>
              <a:t>Header Here </a:t>
            </a:r>
            <a:br>
              <a:rPr lang="en-US" dirty="0"/>
            </a:br>
            <a:endParaRPr lang="en-US" dirty="0"/>
          </a:p>
        </p:txBody>
      </p:sp>
    </p:spTree>
    <p:extLst>
      <p:ext uri="{BB962C8B-B14F-4D97-AF65-F5344CB8AC3E}">
        <p14:creationId xmlns:p14="http://schemas.microsoft.com/office/powerpoint/2010/main" val="246109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9F1C9-0112-4E16-B7C0-7B4F52114CE7}"/>
              </a:ext>
            </a:extLst>
          </p:cNvPr>
          <p:cNvSpPr>
            <a:spLocks noGrp="1"/>
          </p:cNvSpPr>
          <p:nvPr>
            <p:ph type="dt" sz="half" idx="10"/>
          </p:nvPr>
        </p:nvSpPr>
        <p:spPr/>
        <p:txBody>
          <a:bodyPr/>
          <a:lstStyle/>
          <a:p>
            <a:fld id="{3F6D305C-7374-4BCE-BC7F-298E00A7DC2F}" type="datetimeFigureOut">
              <a:rPr lang="en-US" smtClean="0"/>
              <a:t>6/8/2023</a:t>
            </a:fld>
            <a:endParaRPr lang="en-US" dirty="0"/>
          </a:p>
        </p:txBody>
      </p:sp>
      <p:sp>
        <p:nvSpPr>
          <p:cNvPr id="3" name="Footer Placeholder 2">
            <a:extLst>
              <a:ext uri="{FF2B5EF4-FFF2-40B4-BE49-F238E27FC236}">
                <a16:creationId xmlns:a16="http://schemas.microsoft.com/office/drawing/2014/main" id="{E002D866-B1EF-4E6D-8721-6C749D2F6EE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200E5D7-4332-4DB9-BD61-6B112F021F56}"/>
              </a:ext>
            </a:extLst>
          </p:cNvPr>
          <p:cNvSpPr>
            <a:spLocks noGrp="1"/>
          </p:cNvSpPr>
          <p:nvPr>
            <p:ph type="sldNum" sz="quarter" idx="12"/>
          </p:nvPr>
        </p:nvSpPr>
        <p:spPr/>
        <p:txBody>
          <a:bodyPr/>
          <a:lstStyle/>
          <a:p>
            <a:fld id="{341A2190-7DDF-4E2A-93CA-84DADFC7E288}" type="slidenum">
              <a:rPr lang="en-US" smtClean="0"/>
              <a:t>‹#›</a:t>
            </a:fld>
            <a:endParaRPr lang="en-US" dirty="0"/>
          </a:p>
        </p:txBody>
      </p:sp>
      <p:pic>
        <p:nvPicPr>
          <p:cNvPr id="5" name="Picture 4" descr="W Logo_Purple_2685_HEX.png">
            <a:extLst>
              <a:ext uri="{FF2B5EF4-FFF2-40B4-BE49-F238E27FC236}">
                <a16:creationId xmlns:a16="http://schemas.microsoft.com/office/drawing/2014/main" id="{960B02EB-4CAE-4F46-97B9-B732D5B480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2526228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6BC1-F5DD-42C8-BE21-A96ADE7B0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835216-F864-42D0-8414-BE4B92ED9A4D}"/>
              </a:ext>
            </a:extLst>
          </p:cNvPr>
          <p:cNvSpPr>
            <a:spLocks noGrp="1"/>
          </p:cNvSpPr>
          <p:nvPr>
            <p:ph idx="1" hasCustomPrompt="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DD34EDD-2A51-448B-B585-65B88000C906}"/>
              </a:ext>
            </a:extLst>
          </p:cNvPr>
          <p:cNvSpPr>
            <a:spLocks noGrp="1"/>
          </p:cNvSpPr>
          <p:nvPr>
            <p:ph type="dt" sz="half" idx="10"/>
          </p:nvPr>
        </p:nvSpPr>
        <p:spPr/>
        <p:txBody>
          <a:bodyPr/>
          <a:lstStyle/>
          <a:p>
            <a:fld id="{3F6D305C-7374-4BCE-BC7F-298E00A7DC2F}" type="datetimeFigureOut">
              <a:rPr lang="en-US" smtClean="0"/>
              <a:t>6/8/2023</a:t>
            </a:fld>
            <a:endParaRPr lang="en-US" dirty="0"/>
          </a:p>
        </p:txBody>
      </p:sp>
      <p:sp>
        <p:nvSpPr>
          <p:cNvPr id="5" name="Footer Placeholder 4">
            <a:extLst>
              <a:ext uri="{FF2B5EF4-FFF2-40B4-BE49-F238E27FC236}">
                <a16:creationId xmlns:a16="http://schemas.microsoft.com/office/drawing/2014/main" id="{22CEC90A-96C4-4C82-968B-CD6CC4D677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96AAB3-D4BF-44D1-B111-8AF4061F5052}"/>
              </a:ext>
            </a:extLst>
          </p:cNvPr>
          <p:cNvSpPr>
            <a:spLocks noGrp="1"/>
          </p:cNvSpPr>
          <p:nvPr>
            <p:ph type="sldNum" sz="quarter" idx="12"/>
          </p:nvPr>
        </p:nvSpPr>
        <p:spPr/>
        <p:txBody>
          <a:bodyPr/>
          <a:lstStyle/>
          <a:p>
            <a:fld id="{341A2190-7DDF-4E2A-93CA-84DADFC7E288}" type="slidenum">
              <a:rPr lang="en-US" smtClean="0"/>
              <a:t>‹#›</a:t>
            </a:fld>
            <a:endParaRPr lang="en-US"/>
          </a:p>
        </p:txBody>
      </p:sp>
      <p:pic>
        <p:nvPicPr>
          <p:cNvPr id="7" name="Picture 6" descr="W Logo_Purple_2685_HEX.png">
            <a:extLst>
              <a:ext uri="{FF2B5EF4-FFF2-40B4-BE49-F238E27FC236}">
                <a16:creationId xmlns:a16="http://schemas.microsoft.com/office/drawing/2014/main" id="{BA27C93F-449C-49A8-A92B-F6194F1573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3408837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1736726"/>
            <a:ext cx="10928280" cy="4015497"/>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lstStyle>
            <a:lvl1pPr algn="l">
              <a:defRPr sz="3200" b="1" i="0">
                <a:latin typeface="Encode Sans Normal Black" charset="0"/>
                <a:ea typeface="Encode Sans Normal Black" charset="0"/>
                <a:cs typeface="Encode Sans Normal Black" charset="0"/>
              </a:defRPr>
            </a:lvl1pPr>
          </a:lstStyle>
          <a:p>
            <a:pPr lvl="0"/>
            <a:r>
              <a:rPr lang="en-US" dirty="0"/>
              <a:t>Header Here </a:t>
            </a:r>
            <a:br>
              <a:rPr lang="en-US" dirty="0"/>
            </a:br>
            <a:endParaRPr lang="en-US" dirty="0"/>
          </a:p>
        </p:txBody>
      </p:sp>
    </p:spTree>
    <p:extLst>
      <p:ext uri="{BB962C8B-B14F-4D97-AF65-F5344CB8AC3E}">
        <p14:creationId xmlns:p14="http://schemas.microsoft.com/office/powerpoint/2010/main" val="3191105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879075" y="2320239"/>
            <a:ext cx="10929485" cy="3810086"/>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895677" y="1730667"/>
            <a:ext cx="10912883" cy="411171"/>
          </a:xfrm>
          <a:prstGeom prst="rect">
            <a:avLst/>
          </a:prstGeom>
        </p:spPr>
        <p:txBody>
          <a:bodyPr>
            <a:noAutofit/>
          </a:bodyPr>
          <a:lstStyle>
            <a:lvl1pPr marL="0" indent="0">
              <a:lnSpc>
                <a:spcPct val="90000"/>
              </a:lnSpc>
              <a:buNone/>
              <a:defRPr sz="1800" b="0" i="0" baseline="0">
                <a:solidFill>
                  <a:srgbClr val="4B2E83"/>
                </a:solidFill>
                <a:latin typeface="Uni Sans Regular"/>
                <a:cs typeface="Uni Sans Regular"/>
              </a:defRPr>
            </a:lvl1pPr>
            <a:lvl2pPr marL="342900" indent="0">
              <a:buNone/>
              <a:defRPr b="0" i="0">
                <a:solidFill>
                  <a:srgbClr val="E8D3A2"/>
                </a:solidFill>
                <a:latin typeface="Encode Sans Normal Black"/>
                <a:cs typeface="Encode Sans Normal Black"/>
              </a:defRPr>
            </a:lvl2pPr>
            <a:lvl3pPr marL="685800" indent="0">
              <a:buNone/>
              <a:defRPr b="0" i="0">
                <a:solidFill>
                  <a:srgbClr val="E8D3A2"/>
                </a:solidFill>
                <a:latin typeface="Encode Sans Normal Black"/>
                <a:cs typeface="Encode Sans Normal Black"/>
              </a:defRPr>
            </a:lvl3pPr>
            <a:lvl4pPr marL="1028700" indent="0">
              <a:buNone/>
              <a:defRPr b="0" i="0">
                <a:solidFill>
                  <a:srgbClr val="E8D3A2"/>
                </a:solidFill>
                <a:latin typeface="Encode Sans Normal Black"/>
                <a:cs typeface="Encode Sans Normal Black"/>
              </a:defRPr>
            </a:lvl4pPr>
            <a:lvl5pPr marL="13716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09542" y="6487457"/>
            <a:ext cx="3233727" cy="163374"/>
          </a:xfrm>
          <a:prstGeom prst="rect">
            <a:avLst/>
          </a:prstGeom>
        </p:spPr>
      </p:pic>
      <p:pic>
        <p:nvPicPr>
          <p:cNvPr id="8" name="Picture 7"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912884" cy="991998"/>
          </a:xfrm>
          <a:prstGeom prst="rect">
            <a:avLst/>
          </a:prstGeom>
        </p:spPr>
        <p:txBody>
          <a:bodyPr anchor="b"/>
          <a:lstStyle>
            <a:lvl1pPr algn="l">
              <a:defRPr sz="225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068694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1736726"/>
            <a:ext cx="10928280" cy="4015497"/>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lstStyle>
            <a:lvl1pPr algn="l">
              <a:defRPr sz="3200" b="1" i="0">
                <a:latin typeface="Encode Sans Normal Black" charset="0"/>
                <a:ea typeface="Encode Sans Normal Black" charset="0"/>
                <a:cs typeface="Encode Sans Normal Black" charset="0"/>
              </a:defRPr>
            </a:lvl1pPr>
          </a:lstStyle>
          <a:p>
            <a:pPr lvl="0"/>
            <a:r>
              <a:rPr lang="en-US" dirty="0"/>
              <a:t>Header Here </a:t>
            </a:r>
            <a:br>
              <a:rPr lang="en-US" dirty="0"/>
            </a:br>
            <a:endParaRPr lang="en-US" dirty="0"/>
          </a:p>
        </p:txBody>
      </p:sp>
    </p:spTree>
    <p:extLst>
      <p:ext uri="{BB962C8B-B14F-4D97-AF65-F5344CB8AC3E}">
        <p14:creationId xmlns:p14="http://schemas.microsoft.com/office/powerpoint/2010/main" val="290793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Header + Content">
    <p:spTree>
      <p:nvGrpSpPr>
        <p:cNvPr id="1" name=""/>
        <p:cNvGrpSpPr/>
        <p:nvPr/>
      </p:nvGrpSpPr>
      <p:grpSpPr>
        <a:xfrm>
          <a:off x="0" y="0"/>
          <a:ext cx="0" cy="0"/>
          <a:chOff x="0" y="0"/>
          <a:chExt cx="0" cy="0"/>
        </a:xfrm>
      </p:grpSpPr>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1045634" y="2667000"/>
            <a:ext cx="10911679" cy="991998"/>
          </a:xfrm>
          <a:prstGeom prst="rect">
            <a:avLst/>
          </a:prstGeom>
        </p:spPr>
        <p:txBody>
          <a:bodyPr anchor="b"/>
          <a:lstStyle>
            <a:lvl1pPr algn="l">
              <a:defRPr sz="3200" b="1" i="0">
                <a:latin typeface="Encode Sans Normal Black" charset="0"/>
                <a:ea typeface="Encode Sans Normal Black" charset="0"/>
                <a:cs typeface="Encode Sans Normal Black" charset="0"/>
              </a:defRPr>
            </a:lvl1pPr>
          </a:lstStyle>
          <a:p>
            <a:pPr lvl="0"/>
            <a:r>
              <a:rPr lang="en-US" dirty="0"/>
              <a:t>Header Here </a:t>
            </a:r>
            <a:br>
              <a:rPr lang="en-US" dirty="0"/>
            </a:br>
            <a:endParaRPr lang="en-US" dirty="0"/>
          </a:p>
        </p:txBody>
      </p:sp>
    </p:spTree>
    <p:extLst>
      <p:ext uri="{BB962C8B-B14F-4D97-AF65-F5344CB8AC3E}">
        <p14:creationId xmlns:p14="http://schemas.microsoft.com/office/powerpoint/2010/main" val="3999008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879073" y="1736726"/>
            <a:ext cx="10928280" cy="4015497"/>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7" y="371511"/>
            <a:ext cx="10911679" cy="991998"/>
          </a:xfrm>
          <a:prstGeom prst="rect">
            <a:avLst/>
          </a:prstGeom>
        </p:spPr>
        <p:txBody>
          <a:bodyPr anchor="b">
            <a:noAutofit/>
          </a:bodyPr>
          <a:lstStyle>
            <a:lvl1pPr algn="l">
              <a:defRPr sz="3200" b="1" i="0">
                <a:latin typeface="Encode Sans Normal Black" charset="0"/>
                <a:ea typeface="Encode Sans Normal Black" charset="0"/>
                <a:cs typeface="Encode Sans Normal Black" charset="0"/>
              </a:defRPr>
            </a:lvl1pPr>
          </a:lstStyle>
          <a:p>
            <a:pPr lvl="0"/>
            <a:r>
              <a:rPr lang="en-US" dirty="0"/>
              <a:t>Header Here </a:t>
            </a:r>
          </a:p>
        </p:txBody>
      </p:sp>
    </p:spTree>
    <p:extLst>
      <p:ext uri="{BB962C8B-B14F-4D97-AF65-F5344CB8AC3E}">
        <p14:creationId xmlns:p14="http://schemas.microsoft.com/office/powerpoint/2010/main" val="159765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1022351" y="1736725"/>
            <a:ext cx="10695516" cy="4432300"/>
          </a:xfrm>
          <a:prstGeom prst="rect">
            <a:avLst/>
          </a:prstGeom>
        </p:spPr>
        <p:txBody>
          <a:bodyPr>
            <a:normAutofit/>
          </a:bodyPr>
          <a:lstStyle>
            <a:lvl1pPr marL="0" indent="0">
              <a:buNone/>
              <a:defRPr sz="18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142" y="6487457"/>
            <a:ext cx="3233727" cy="163374"/>
          </a:xfrm>
          <a:prstGeom prst="rect">
            <a:avLst/>
          </a:prstGeom>
        </p:spPr>
      </p:pic>
      <p:pic>
        <p:nvPicPr>
          <p:cNvPr id="6" name="Picture 5"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822192" cy="991998"/>
          </a:xfrm>
          <a:prstGeom prst="rect">
            <a:avLst/>
          </a:prstGeom>
        </p:spPr>
        <p:txBody>
          <a:bodyPr anchor="b"/>
          <a:lstStyle>
            <a:lvl1pPr algn="l">
              <a:defRPr sz="225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644263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6400800" y="1736725"/>
            <a:ext cx="5317066" cy="4432300"/>
          </a:xfrm>
          <a:prstGeom prst="rect">
            <a:avLst/>
          </a:prstGeom>
        </p:spPr>
        <p:txBody>
          <a:bodyPr>
            <a:normAutofit/>
          </a:bodyPr>
          <a:lstStyle>
            <a:lvl1pPr marL="0" indent="0">
              <a:buNone/>
              <a:defRPr sz="18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142" y="6487457"/>
            <a:ext cx="3233727" cy="163374"/>
          </a:xfrm>
          <a:prstGeom prst="rect">
            <a:avLst/>
          </a:prstGeom>
        </p:spPr>
      </p:pic>
      <p:pic>
        <p:nvPicPr>
          <p:cNvPr id="6" name="Picture 5"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5" y="371511"/>
            <a:ext cx="10822192" cy="991998"/>
          </a:xfrm>
          <a:prstGeom prst="rect">
            <a:avLst/>
          </a:prstGeom>
        </p:spPr>
        <p:txBody>
          <a:bodyPr anchor="b">
            <a:normAutofit/>
          </a:bodyPr>
          <a:lstStyle>
            <a:lvl1pPr algn="l">
              <a:defRPr sz="3200" b="1" i="0">
                <a:latin typeface="Encode Sans Normal Black" charset="0"/>
                <a:ea typeface="Encode Sans Normal Black" charset="0"/>
                <a:cs typeface="Encode Sans Normal Black" charset="0"/>
              </a:defRPr>
            </a:lvl1pPr>
          </a:lstStyle>
          <a:p>
            <a:pPr lvl="0"/>
            <a:r>
              <a:rPr lang="en-US" dirty="0"/>
              <a:t>Header Here </a:t>
            </a:r>
          </a:p>
        </p:txBody>
      </p:sp>
      <p:sp>
        <p:nvSpPr>
          <p:cNvPr id="8" name="Text Placeholder 9"/>
          <p:cNvSpPr>
            <a:spLocks noGrp="1"/>
          </p:cNvSpPr>
          <p:nvPr>
            <p:ph type="body" sz="quarter" idx="11" hasCustomPrompt="1"/>
          </p:nvPr>
        </p:nvSpPr>
        <p:spPr>
          <a:xfrm>
            <a:off x="879075" y="1736725"/>
            <a:ext cx="5140725" cy="4393600"/>
          </a:xfrm>
          <a:prstGeom prst="rect">
            <a:avLst/>
          </a:prstGeom>
        </p:spPr>
        <p:txBody>
          <a:bodyPr/>
          <a:lstStyle>
            <a:lvl1pPr marL="257175" indent="-257175">
              <a:buFont typeface="Arial" panose="020B0604020202020204" pitchFamily="34" charset="0"/>
              <a:buChar char="•"/>
              <a:defRPr sz="2400" b="0" i="0" baseline="0">
                <a:solidFill>
                  <a:srgbClr val="4B2E83"/>
                </a:solidFill>
                <a:latin typeface="Open Sans"/>
                <a:cs typeface="Open Sans"/>
              </a:defRPr>
            </a:lvl1pPr>
            <a:lvl2pPr marL="557213" indent="-214313">
              <a:buFont typeface="Arial" panose="020B0604020202020204" pitchFamily="34" charset="0"/>
              <a:buChar char="•"/>
              <a:defRPr sz="1800" b="0" i="0" baseline="0">
                <a:solidFill>
                  <a:srgbClr val="4B2E83"/>
                </a:solidFill>
                <a:latin typeface="Open Sans"/>
                <a:cs typeface="Open Sans"/>
              </a:defRPr>
            </a:lvl2pPr>
            <a:lvl3pPr marL="857250" indent="-171450">
              <a:buSzPct val="100000"/>
              <a:buFont typeface="Arial" panose="020B0604020202020204" pitchFamily="34" charset="0"/>
              <a:buChar char="•"/>
              <a:defRPr sz="1600" b="0" i="0" baseline="0">
                <a:solidFill>
                  <a:srgbClr val="4B2E83"/>
                </a:solidFill>
                <a:latin typeface="Open Sans"/>
                <a:cs typeface="Open Sans"/>
              </a:defRPr>
            </a:lvl3pPr>
            <a:lvl4pPr marL="1200150" indent="-171450">
              <a:buFont typeface="Arial" panose="020B0604020202020204" pitchFamily="34" charset="0"/>
              <a:buChar char="•"/>
              <a:defRPr sz="1600" b="0" i="0" baseline="0">
                <a:solidFill>
                  <a:srgbClr val="4B2E83"/>
                </a:solidFill>
                <a:latin typeface="Open Sans"/>
                <a:cs typeface="Open Sans"/>
              </a:defRPr>
            </a:lvl4pPr>
            <a:lvl5pPr marL="1543050" indent="-171450">
              <a:buFont typeface="Arial" panose="020B0604020202020204" pitchFamily="34" charset="0"/>
              <a:buChar char="•"/>
              <a:defRPr sz="1200" b="0"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Tree>
    <p:extLst>
      <p:ext uri="{BB962C8B-B14F-4D97-AF65-F5344CB8AC3E}">
        <p14:creationId xmlns:p14="http://schemas.microsoft.com/office/powerpoint/2010/main" val="1011889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Header + Graphic">
    <p:spTree>
      <p:nvGrpSpPr>
        <p:cNvPr id="1" name=""/>
        <p:cNvGrpSpPr/>
        <p:nvPr/>
      </p:nvGrpSpPr>
      <p:grpSpPr>
        <a:xfrm>
          <a:off x="0" y="0"/>
          <a:ext cx="0" cy="0"/>
          <a:chOff x="0" y="0"/>
          <a:chExt cx="0" cy="0"/>
        </a:xfrm>
      </p:grpSpPr>
      <p:pic>
        <p:nvPicPr>
          <p:cNvPr id="2" name="Picture 1" descr="W Logo_Purple_2685_HEX.png">
            <a:extLst>
              <a:ext uri="{FF2B5EF4-FFF2-40B4-BE49-F238E27FC236}">
                <a16:creationId xmlns:a16="http://schemas.microsoft.com/office/drawing/2014/main" id="{5A2364B8-5F9A-4FF1-86F7-52593C563A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0852" y="5949410"/>
            <a:ext cx="1828800" cy="923544"/>
          </a:xfrm>
          <a:prstGeom prst="rect">
            <a:avLst/>
          </a:prstGeom>
        </p:spPr>
      </p:pic>
    </p:spTree>
    <p:extLst>
      <p:ext uri="{BB962C8B-B14F-4D97-AF65-F5344CB8AC3E}">
        <p14:creationId xmlns:p14="http://schemas.microsoft.com/office/powerpoint/2010/main" val="787771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055054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93" r:id="rId5"/>
    <p:sldLayoutId id="2147483683" r:id="rId6"/>
    <p:sldLayoutId id="2147483684" r:id="rId7"/>
    <p:sldLayoutId id="2147483695" r:id="rId8"/>
    <p:sldLayoutId id="2147483694" r:id="rId9"/>
    <p:sldLayoutId id="2147483697" r:id="rId10"/>
    <p:sldLayoutId id="2147483698" r:id="rId11"/>
    <p:sldLayoutId id="2147483699" r:id="rId12"/>
    <p:sldLayoutId id="2147483700" r:id="rId13"/>
  </p:sldLayoutIdLst>
  <p:txStyles>
    <p:titleStyle>
      <a:lvl1pPr algn="ctr" defTabSz="342900" rtl="0" eaLnBrk="1" latinLnBrk="0" hangingPunct="1">
        <a:spcBef>
          <a:spcPct val="0"/>
        </a:spcBef>
        <a:buNone/>
        <a:defRPr sz="3300" b="0" i="0" u="none"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964156716"/>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6" r:id="rId5"/>
  </p:sldLayoutIdLst>
  <p:txStyles>
    <p:titleStyle>
      <a:lvl1pPr algn="ctr" defTabSz="342900" rtl="0" eaLnBrk="1" latinLnBrk="0" hangingPunct="1">
        <a:spcBef>
          <a:spcPct val="0"/>
        </a:spcBef>
        <a:buNone/>
        <a:defRPr sz="3300" b="0" i="0" u="none"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12129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11.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7.jpg"/><Relationship Id="rId1" Type="http://schemas.openxmlformats.org/officeDocument/2006/relationships/slideLayout" Target="../slideLayouts/slideLayout11.xml"/><Relationship Id="rId5" Type="http://schemas.openxmlformats.org/officeDocument/2006/relationships/hyperlink" Target="https://papers.nips.cc/paper/7062-a-unified-approach-to-interpreting-model-predictions" TargetMode="External"/><Relationship Id="rId4" Type="http://schemas.openxmlformats.org/officeDocument/2006/relationships/image" Target="../media/image58.jp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propublica.org/article/machine-bias-risk-assessments-in-criminal-sentencing"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337588" y="4724400"/>
            <a:ext cx="7720812" cy="457200"/>
          </a:xfrm>
        </p:spPr>
        <p:txBody>
          <a:bodyPr/>
          <a:lstStyle/>
          <a:p>
            <a:r>
              <a:rPr lang="en-US" dirty="0"/>
              <a:t>Lesson 09: Model Interpretability</a:t>
            </a:r>
          </a:p>
          <a:p>
            <a:endParaRPr lang="en-US" dirty="0"/>
          </a:p>
        </p:txBody>
      </p:sp>
    </p:spTree>
    <p:extLst>
      <p:ext uri="{BB962C8B-B14F-4D97-AF65-F5344CB8AC3E}">
        <p14:creationId xmlns:p14="http://schemas.microsoft.com/office/powerpoint/2010/main" val="2224131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3E9874-C535-4E0A-B1E8-C0CAEC760AA9}"/>
              </a:ext>
            </a:extLst>
          </p:cNvPr>
          <p:cNvSpPr>
            <a:spLocks noGrp="1"/>
          </p:cNvSpPr>
          <p:nvPr>
            <p:ph type="body" sz="quarter" idx="11"/>
          </p:nvPr>
        </p:nvSpPr>
        <p:spPr/>
        <p:txBody>
          <a:bodyPr/>
          <a:lstStyle/>
          <a:p>
            <a:r>
              <a:rPr lang="en-US" sz="2800" dirty="0"/>
              <a:t>Decision Making:</a:t>
            </a:r>
          </a:p>
          <a:p>
            <a:pPr lvl="1"/>
            <a:r>
              <a:rPr lang="en-US" sz="2000" dirty="0"/>
              <a:t>Why is the machine learning algorithm making a prediction?</a:t>
            </a:r>
          </a:p>
          <a:p>
            <a:pPr lvl="1"/>
            <a:r>
              <a:rPr lang="en-US" sz="2000" dirty="0"/>
              <a:t>What if the reasons for making the prediction are wrong?</a:t>
            </a:r>
          </a:p>
          <a:p>
            <a:r>
              <a:rPr lang="en-US" sz="2800" dirty="0"/>
              <a:t>Fairness:</a:t>
            </a:r>
          </a:p>
          <a:p>
            <a:pPr lvl="1"/>
            <a:r>
              <a:rPr lang="en-US" sz="2000" dirty="0"/>
              <a:t>Are different populations in the dataset being scored fairly?</a:t>
            </a:r>
          </a:p>
          <a:p>
            <a:r>
              <a:rPr lang="en-US" sz="2800" dirty="0"/>
              <a:t>Regulation:</a:t>
            </a:r>
          </a:p>
          <a:p>
            <a:pPr lvl="1"/>
            <a:r>
              <a:rPr lang="en-US" sz="2000" dirty="0"/>
              <a:t>GDPR’s right to explanation</a:t>
            </a:r>
          </a:p>
          <a:p>
            <a:endParaRPr lang="en-US" sz="2800" dirty="0"/>
          </a:p>
        </p:txBody>
      </p:sp>
      <p:sp>
        <p:nvSpPr>
          <p:cNvPr id="3" name="Title 2">
            <a:extLst>
              <a:ext uri="{FF2B5EF4-FFF2-40B4-BE49-F238E27FC236}">
                <a16:creationId xmlns:a16="http://schemas.microsoft.com/office/drawing/2014/main" id="{C3DA511D-1E6B-419E-BE27-E80DD63F00DB}"/>
              </a:ext>
            </a:extLst>
          </p:cNvPr>
          <p:cNvSpPr>
            <a:spLocks noGrp="1"/>
          </p:cNvSpPr>
          <p:nvPr>
            <p:ph type="title"/>
          </p:nvPr>
        </p:nvSpPr>
        <p:spPr/>
        <p:txBody>
          <a:bodyPr/>
          <a:lstStyle/>
          <a:p>
            <a:r>
              <a:rPr lang="en-US" dirty="0"/>
              <a:t>Need for Explanations in Machine Learning</a:t>
            </a:r>
          </a:p>
        </p:txBody>
      </p:sp>
    </p:spTree>
    <p:extLst>
      <p:ext uri="{BB962C8B-B14F-4D97-AF65-F5344CB8AC3E}">
        <p14:creationId xmlns:p14="http://schemas.microsoft.com/office/powerpoint/2010/main" val="78122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C636-7D49-4F6F-9850-76D159F5A2E6}"/>
              </a:ext>
            </a:extLst>
          </p:cNvPr>
          <p:cNvSpPr>
            <a:spLocks noGrp="1"/>
          </p:cNvSpPr>
          <p:nvPr>
            <p:ph type="title"/>
          </p:nvPr>
        </p:nvSpPr>
        <p:spPr/>
        <p:txBody>
          <a:bodyPr>
            <a:normAutofit/>
          </a:bodyPr>
          <a:lstStyle/>
          <a:p>
            <a:r>
              <a:rPr lang="en-US" dirty="0"/>
              <a:t>Model Interpretability</a:t>
            </a:r>
          </a:p>
        </p:txBody>
      </p:sp>
    </p:spTree>
    <p:extLst>
      <p:ext uri="{BB962C8B-B14F-4D97-AF65-F5344CB8AC3E}">
        <p14:creationId xmlns:p14="http://schemas.microsoft.com/office/powerpoint/2010/main" val="1827963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9024FF-A2D3-3C34-BECB-104F86D01348}"/>
              </a:ext>
            </a:extLst>
          </p:cNvPr>
          <p:cNvSpPr>
            <a:spLocks noGrp="1"/>
          </p:cNvSpPr>
          <p:nvPr>
            <p:ph type="title"/>
          </p:nvPr>
        </p:nvSpPr>
        <p:spPr/>
        <p:txBody>
          <a:bodyPr/>
          <a:lstStyle/>
          <a:p>
            <a:r>
              <a:rPr lang="en-US" sz="3200" spc="-45" dirty="0">
                <a:solidFill>
                  <a:srgbClr val="434343"/>
                </a:solidFill>
                <a:uFill>
                  <a:solidFill>
                    <a:srgbClr val="1C6CFF"/>
                  </a:solidFill>
                </a:uFill>
              </a:rPr>
              <a:t>Pro</a:t>
            </a:r>
            <a:r>
              <a:rPr lang="en-US" sz="3200" spc="-45" dirty="0">
                <a:solidFill>
                  <a:srgbClr val="434343"/>
                </a:solidFill>
              </a:rPr>
              <a:t>blem:</a:t>
            </a:r>
            <a:r>
              <a:rPr lang="en-US" sz="3200" spc="-140" dirty="0">
                <a:solidFill>
                  <a:srgbClr val="434343"/>
                </a:solidFill>
              </a:rPr>
              <a:t> </a:t>
            </a:r>
            <a:r>
              <a:rPr lang="en-US" sz="3200" spc="55" dirty="0">
                <a:solidFill>
                  <a:srgbClr val="434343"/>
                </a:solidFill>
              </a:rPr>
              <a:t>Machine</a:t>
            </a:r>
            <a:r>
              <a:rPr lang="en-US" sz="3200" spc="-135" dirty="0">
                <a:solidFill>
                  <a:srgbClr val="434343"/>
                </a:solidFill>
              </a:rPr>
              <a:t> </a:t>
            </a:r>
            <a:r>
              <a:rPr lang="en-US" sz="3200" dirty="0">
                <a:solidFill>
                  <a:srgbClr val="434343"/>
                </a:solidFill>
              </a:rPr>
              <a:t>Learning</a:t>
            </a:r>
            <a:r>
              <a:rPr lang="en-US" sz="3200" spc="-135" dirty="0">
                <a:solidFill>
                  <a:srgbClr val="434343"/>
                </a:solidFill>
              </a:rPr>
              <a:t> </a:t>
            </a:r>
            <a:r>
              <a:rPr lang="en-US" sz="3200" spc="80" dirty="0">
                <a:solidFill>
                  <a:srgbClr val="434343"/>
                </a:solidFill>
              </a:rPr>
              <a:t>is</a:t>
            </a:r>
            <a:r>
              <a:rPr lang="en-US" sz="3200" spc="-140" dirty="0">
                <a:solidFill>
                  <a:srgbClr val="434343"/>
                </a:solidFill>
              </a:rPr>
              <a:t> </a:t>
            </a:r>
            <a:r>
              <a:rPr lang="en-US" sz="3200" dirty="0">
                <a:solidFill>
                  <a:srgbClr val="434343"/>
                </a:solidFill>
              </a:rPr>
              <a:t>a</a:t>
            </a:r>
            <a:r>
              <a:rPr lang="en-US" sz="3200" spc="-135" dirty="0">
                <a:solidFill>
                  <a:srgbClr val="434343"/>
                </a:solidFill>
              </a:rPr>
              <a:t> </a:t>
            </a:r>
            <a:r>
              <a:rPr lang="en-US" sz="3200" dirty="0">
                <a:solidFill>
                  <a:srgbClr val="434343"/>
                </a:solidFill>
              </a:rPr>
              <a:t>Black</a:t>
            </a:r>
            <a:r>
              <a:rPr lang="en-US" sz="3200" spc="-135" dirty="0">
                <a:solidFill>
                  <a:srgbClr val="434343"/>
                </a:solidFill>
              </a:rPr>
              <a:t> </a:t>
            </a:r>
            <a:r>
              <a:rPr lang="en-US" sz="3200" spc="-25" dirty="0">
                <a:solidFill>
                  <a:srgbClr val="434343"/>
                </a:solidFill>
              </a:rPr>
              <a:t>box</a:t>
            </a:r>
            <a:endParaRPr lang="en-US" dirty="0"/>
          </a:p>
        </p:txBody>
      </p:sp>
      <p:grpSp>
        <p:nvGrpSpPr>
          <p:cNvPr id="12" name="object 2">
            <a:extLst>
              <a:ext uri="{FF2B5EF4-FFF2-40B4-BE49-F238E27FC236}">
                <a16:creationId xmlns:a16="http://schemas.microsoft.com/office/drawing/2014/main" id="{5B642B30-35DC-3F16-9414-58B11474719E}"/>
              </a:ext>
            </a:extLst>
          </p:cNvPr>
          <p:cNvGrpSpPr/>
          <p:nvPr/>
        </p:nvGrpSpPr>
        <p:grpSpPr>
          <a:xfrm>
            <a:off x="5128577" y="3048000"/>
            <a:ext cx="1934845" cy="1635125"/>
            <a:chOff x="3604837" y="2011436"/>
            <a:chExt cx="1934845" cy="1635125"/>
          </a:xfrm>
        </p:grpSpPr>
        <p:sp>
          <p:nvSpPr>
            <p:cNvPr id="13" name="object 3">
              <a:extLst>
                <a:ext uri="{FF2B5EF4-FFF2-40B4-BE49-F238E27FC236}">
                  <a16:creationId xmlns:a16="http://schemas.microsoft.com/office/drawing/2014/main" id="{34C7128C-1E95-71B6-0DAB-40C310967948}"/>
                </a:ext>
              </a:extLst>
            </p:cNvPr>
            <p:cNvSpPr/>
            <p:nvPr/>
          </p:nvSpPr>
          <p:spPr>
            <a:xfrm>
              <a:off x="3609594" y="2016201"/>
              <a:ext cx="1925320" cy="1630045"/>
            </a:xfrm>
            <a:custGeom>
              <a:avLst/>
              <a:gdLst/>
              <a:ahLst/>
              <a:cxnLst/>
              <a:rect l="l" t="t" r="r" b="b"/>
              <a:pathLst>
                <a:path w="1925320" h="1630045">
                  <a:moveTo>
                    <a:pt x="1924799" y="0"/>
                  </a:moveTo>
                  <a:lnTo>
                    <a:pt x="1649374" y="275424"/>
                  </a:lnTo>
                  <a:lnTo>
                    <a:pt x="0" y="275424"/>
                  </a:lnTo>
                  <a:lnTo>
                    <a:pt x="0" y="1629905"/>
                  </a:lnTo>
                  <a:lnTo>
                    <a:pt x="1649374" y="1629905"/>
                  </a:lnTo>
                  <a:lnTo>
                    <a:pt x="1924799" y="1354480"/>
                  </a:lnTo>
                  <a:lnTo>
                    <a:pt x="1924799" y="0"/>
                  </a:lnTo>
                  <a:close/>
                </a:path>
              </a:pathLst>
            </a:custGeom>
            <a:solidFill>
              <a:srgbClr val="000000"/>
            </a:solidFill>
          </p:spPr>
          <p:txBody>
            <a:bodyPr wrap="square" lIns="0" tIns="0" rIns="0" bIns="0" rtlCol="0"/>
            <a:lstStyle/>
            <a:p>
              <a:endParaRPr/>
            </a:p>
          </p:txBody>
        </p:sp>
        <p:sp>
          <p:nvSpPr>
            <p:cNvPr id="14" name="object 4">
              <a:extLst>
                <a:ext uri="{FF2B5EF4-FFF2-40B4-BE49-F238E27FC236}">
                  <a16:creationId xmlns:a16="http://schemas.microsoft.com/office/drawing/2014/main" id="{D23C6B75-B0B7-8BCC-9662-FB3470C37B86}"/>
                </a:ext>
              </a:extLst>
            </p:cNvPr>
            <p:cNvSpPr/>
            <p:nvPr/>
          </p:nvSpPr>
          <p:spPr>
            <a:xfrm>
              <a:off x="3609599" y="2016199"/>
              <a:ext cx="1925320" cy="275590"/>
            </a:xfrm>
            <a:custGeom>
              <a:avLst/>
              <a:gdLst/>
              <a:ahLst/>
              <a:cxnLst/>
              <a:rect l="l" t="t" r="r" b="b"/>
              <a:pathLst>
                <a:path w="1925320" h="275589">
                  <a:moveTo>
                    <a:pt x="1649379" y="275420"/>
                  </a:moveTo>
                  <a:lnTo>
                    <a:pt x="0" y="275420"/>
                  </a:lnTo>
                  <a:lnTo>
                    <a:pt x="275420" y="0"/>
                  </a:lnTo>
                  <a:lnTo>
                    <a:pt x="1924799" y="0"/>
                  </a:lnTo>
                  <a:lnTo>
                    <a:pt x="1649379" y="275420"/>
                  </a:lnTo>
                  <a:close/>
                </a:path>
              </a:pathLst>
            </a:custGeom>
            <a:solidFill>
              <a:srgbClr val="333333"/>
            </a:solidFill>
          </p:spPr>
          <p:txBody>
            <a:bodyPr wrap="square" lIns="0" tIns="0" rIns="0" bIns="0" rtlCol="0"/>
            <a:lstStyle/>
            <a:p>
              <a:endParaRPr/>
            </a:p>
          </p:txBody>
        </p:sp>
        <p:sp>
          <p:nvSpPr>
            <p:cNvPr id="15" name="object 5">
              <a:extLst>
                <a:ext uri="{FF2B5EF4-FFF2-40B4-BE49-F238E27FC236}">
                  <a16:creationId xmlns:a16="http://schemas.microsoft.com/office/drawing/2014/main" id="{D9485D0B-D2EB-4B4B-D88B-EE1C767E77CB}"/>
                </a:ext>
              </a:extLst>
            </p:cNvPr>
            <p:cNvSpPr/>
            <p:nvPr/>
          </p:nvSpPr>
          <p:spPr>
            <a:xfrm>
              <a:off x="3609599" y="2016199"/>
              <a:ext cx="1925320" cy="1630045"/>
            </a:xfrm>
            <a:custGeom>
              <a:avLst/>
              <a:gdLst/>
              <a:ahLst/>
              <a:cxnLst/>
              <a:rect l="l" t="t" r="r" b="b"/>
              <a:pathLst>
                <a:path w="1925320" h="1630045">
                  <a:moveTo>
                    <a:pt x="0" y="275420"/>
                  </a:moveTo>
                  <a:lnTo>
                    <a:pt x="1649379" y="275420"/>
                  </a:lnTo>
                  <a:lnTo>
                    <a:pt x="1924799" y="0"/>
                  </a:lnTo>
                </a:path>
                <a:path w="1925320" h="1630045">
                  <a:moveTo>
                    <a:pt x="1649379" y="275420"/>
                  </a:moveTo>
                  <a:lnTo>
                    <a:pt x="1649379" y="1629899"/>
                  </a:lnTo>
                </a:path>
              </a:pathLst>
            </a:custGeom>
            <a:ln w="9524">
              <a:solidFill>
                <a:srgbClr val="FFFFFF"/>
              </a:solidFill>
            </a:ln>
          </p:spPr>
          <p:txBody>
            <a:bodyPr wrap="square" lIns="0" tIns="0" rIns="0" bIns="0" rtlCol="0"/>
            <a:lstStyle/>
            <a:p>
              <a:endParaRPr/>
            </a:p>
          </p:txBody>
        </p:sp>
        <p:pic>
          <p:nvPicPr>
            <p:cNvPr id="16" name="object 6">
              <a:extLst>
                <a:ext uri="{FF2B5EF4-FFF2-40B4-BE49-F238E27FC236}">
                  <a16:creationId xmlns:a16="http://schemas.microsoft.com/office/drawing/2014/main" id="{A10E86C2-BD4D-A3E2-0359-2CD8690223A5}"/>
                </a:ext>
              </a:extLst>
            </p:cNvPr>
            <p:cNvPicPr/>
            <p:nvPr/>
          </p:nvPicPr>
          <p:blipFill>
            <a:blip r:embed="rId2" cstate="print"/>
            <a:stretch>
              <a:fillRect/>
            </a:stretch>
          </p:blipFill>
          <p:spPr>
            <a:xfrm>
              <a:off x="4156831" y="2540691"/>
              <a:ext cx="597472" cy="550799"/>
            </a:xfrm>
            <a:prstGeom prst="rect">
              <a:avLst/>
            </a:prstGeom>
          </p:spPr>
        </p:pic>
      </p:grpSp>
      <p:sp>
        <p:nvSpPr>
          <p:cNvPr id="17" name="object 7">
            <a:extLst>
              <a:ext uri="{FF2B5EF4-FFF2-40B4-BE49-F238E27FC236}">
                <a16:creationId xmlns:a16="http://schemas.microsoft.com/office/drawing/2014/main" id="{58FD3ADC-BC30-9F60-2BE3-3527446A447E}"/>
              </a:ext>
            </a:extLst>
          </p:cNvPr>
          <p:cNvSpPr txBox="1"/>
          <p:nvPr/>
        </p:nvSpPr>
        <p:spPr>
          <a:xfrm>
            <a:off x="4808587" y="4192377"/>
            <a:ext cx="2571115" cy="1141730"/>
          </a:xfrm>
          <a:prstGeom prst="rect">
            <a:avLst/>
          </a:prstGeom>
        </p:spPr>
        <p:txBody>
          <a:bodyPr vert="horz" wrap="square" lIns="0" tIns="12700" rIns="0" bIns="0" rtlCol="0">
            <a:spAutoFit/>
          </a:bodyPr>
          <a:lstStyle/>
          <a:p>
            <a:pPr marL="691515">
              <a:lnSpc>
                <a:spcPct val="100000"/>
              </a:lnSpc>
              <a:spcBef>
                <a:spcPts val="100"/>
              </a:spcBef>
            </a:pPr>
            <a:r>
              <a:rPr sz="1400" spc="-30" dirty="0">
                <a:solidFill>
                  <a:srgbClr val="FFFFFF"/>
                </a:solidFill>
                <a:latin typeface="Trebuchet MS"/>
                <a:cs typeface="Trebuchet MS"/>
              </a:rPr>
              <a:t>Black-</a:t>
            </a:r>
            <a:r>
              <a:rPr sz="1400" spc="-10" dirty="0">
                <a:solidFill>
                  <a:srgbClr val="FFFFFF"/>
                </a:solidFill>
                <a:latin typeface="Trebuchet MS"/>
                <a:cs typeface="Trebuchet MS"/>
              </a:rPr>
              <a:t>box</a:t>
            </a:r>
            <a:r>
              <a:rPr sz="1400" spc="-65" dirty="0">
                <a:solidFill>
                  <a:srgbClr val="FFFFFF"/>
                </a:solidFill>
                <a:latin typeface="Trebuchet MS"/>
                <a:cs typeface="Trebuchet MS"/>
              </a:rPr>
              <a:t> </a:t>
            </a:r>
            <a:r>
              <a:rPr sz="1400" spc="-25" dirty="0">
                <a:solidFill>
                  <a:srgbClr val="FFFFFF"/>
                </a:solidFill>
                <a:latin typeface="Trebuchet MS"/>
                <a:cs typeface="Trebuchet MS"/>
              </a:rPr>
              <a:t>AI</a:t>
            </a:r>
            <a:endParaRPr sz="1400">
              <a:latin typeface="Trebuchet MS"/>
              <a:cs typeface="Trebuchet MS"/>
            </a:endParaRPr>
          </a:p>
          <a:p>
            <a:pPr>
              <a:lnSpc>
                <a:spcPct val="100000"/>
              </a:lnSpc>
            </a:pPr>
            <a:endParaRPr sz="1600">
              <a:latin typeface="Trebuchet MS"/>
              <a:cs typeface="Trebuchet MS"/>
            </a:endParaRPr>
          </a:p>
          <a:p>
            <a:pPr marL="1905" algn="ctr">
              <a:lnSpc>
                <a:spcPct val="100000"/>
              </a:lnSpc>
              <a:spcBef>
                <a:spcPts val="1380"/>
              </a:spcBef>
            </a:pPr>
            <a:r>
              <a:rPr sz="1600" b="1" spc="-10" dirty="0">
                <a:solidFill>
                  <a:srgbClr val="1C6CFF"/>
                </a:solidFill>
                <a:latin typeface="Trebuchet MS"/>
                <a:cs typeface="Trebuchet MS"/>
              </a:rPr>
              <a:t>Input</a:t>
            </a:r>
            <a:endParaRPr sz="1600">
              <a:latin typeface="Trebuchet MS"/>
              <a:cs typeface="Trebuchet MS"/>
            </a:endParaRPr>
          </a:p>
          <a:p>
            <a:pPr algn="ctr">
              <a:lnSpc>
                <a:spcPct val="100000"/>
              </a:lnSpc>
              <a:spcBef>
                <a:spcPts val="30"/>
              </a:spcBef>
            </a:pPr>
            <a:r>
              <a:rPr sz="1600" spc="-60" dirty="0">
                <a:solidFill>
                  <a:srgbClr val="1C6CFF"/>
                </a:solidFill>
                <a:latin typeface="Trebuchet MS"/>
                <a:cs typeface="Trebuchet MS"/>
              </a:rPr>
              <a:t>(Data,</a:t>
            </a:r>
            <a:r>
              <a:rPr sz="1600" spc="-65" dirty="0">
                <a:solidFill>
                  <a:srgbClr val="1C6CFF"/>
                </a:solidFill>
                <a:latin typeface="Trebuchet MS"/>
                <a:cs typeface="Trebuchet MS"/>
              </a:rPr>
              <a:t> </a:t>
            </a:r>
            <a:r>
              <a:rPr sz="1600" spc="-40" dirty="0">
                <a:solidFill>
                  <a:srgbClr val="1C6CFF"/>
                </a:solidFill>
                <a:latin typeface="Trebuchet MS"/>
                <a:cs typeface="Trebuchet MS"/>
              </a:rPr>
              <a:t>image,</a:t>
            </a:r>
            <a:r>
              <a:rPr sz="1600" spc="-60" dirty="0">
                <a:solidFill>
                  <a:srgbClr val="1C6CFF"/>
                </a:solidFill>
                <a:latin typeface="Trebuchet MS"/>
                <a:cs typeface="Trebuchet MS"/>
              </a:rPr>
              <a:t> </a:t>
            </a:r>
            <a:r>
              <a:rPr sz="1600" spc="-40" dirty="0">
                <a:solidFill>
                  <a:srgbClr val="1C6CFF"/>
                </a:solidFill>
                <a:latin typeface="Trebuchet MS"/>
                <a:cs typeface="Trebuchet MS"/>
              </a:rPr>
              <a:t>sentence,</a:t>
            </a:r>
            <a:r>
              <a:rPr sz="1600" spc="-65" dirty="0">
                <a:solidFill>
                  <a:srgbClr val="1C6CFF"/>
                </a:solidFill>
                <a:latin typeface="Trebuchet MS"/>
                <a:cs typeface="Trebuchet MS"/>
              </a:rPr>
              <a:t> </a:t>
            </a:r>
            <a:r>
              <a:rPr sz="1600" spc="-10" dirty="0">
                <a:solidFill>
                  <a:srgbClr val="1C6CFF"/>
                </a:solidFill>
                <a:latin typeface="Trebuchet MS"/>
                <a:cs typeface="Trebuchet MS"/>
              </a:rPr>
              <a:t>etc.)</a:t>
            </a:r>
            <a:endParaRPr sz="1600">
              <a:latin typeface="Trebuchet MS"/>
              <a:cs typeface="Trebuchet MS"/>
            </a:endParaRPr>
          </a:p>
        </p:txBody>
      </p:sp>
      <p:sp>
        <p:nvSpPr>
          <p:cNvPr id="18" name="object 8">
            <a:extLst>
              <a:ext uri="{FF2B5EF4-FFF2-40B4-BE49-F238E27FC236}">
                <a16:creationId xmlns:a16="http://schemas.microsoft.com/office/drawing/2014/main" id="{501AA81C-BDF2-B923-F374-2079AF0E948E}"/>
              </a:ext>
            </a:extLst>
          </p:cNvPr>
          <p:cNvSpPr txBox="1"/>
          <p:nvPr/>
        </p:nvSpPr>
        <p:spPr>
          <a:xfrm>
            <a:off x="4132676" y="2020598"/>
            <a:ext cx="3922395" cy="1082040"/>
          </a:xfrm>
          <a:prstGeom prst="rect">
            <a:avLst/>
          </a:prstGeom>
        </p:spPr>
        <p:txBody>
          <a:bodyPr vert="horz" wrap="square" lIns="0" tIns="12700" rIns="0" bIns="0" rtlCol="0">
            <a:spAutoFit/>
          </a:bodyPr>
          <a:lstStyle/>
          <a:p>
            <a:pPr marL="3175" algn="ctr">
              <a:lnSpc>
                <a:spcPct val="100000"/>
              </a:lnSpc>
              <a:spcBef>
                <a:spcPts val="100"/>
              </a:spcBef>
            </a:pPr>
            <a:r>
              <a:rPr sz="1600" b="1" spc="-10" dirty="0">
                <a:solidFill>
                  <a:srgbClr val="1C6CFF"/>
                </a:solidFill>
                <a:latin typeface="Trebuchet MS"/>
                <a:cs typeface="Trebuchet MS"/>
              </a:rPr>
              <a:t>Output</a:t>
            </a:r>
            <a:endParaRPr sz="1600">
              <a:latin typeface="Trebuchet MS"/>
              <a:cs typeface="Trebuchet MS"/>
            </a:endParaRPr>
          </a:p>
          <a:p>
            <a:pPr algn="ctr">
              <a:lnSpc>
                <a:spcPts val="1625"/>
              </a:lnSpc>
              <a:spcBef>
                <a:spcPts val="30"/>
              </a:spcBef>
            </a:pPr>
            <a:r>
              <a:rPr sz="1600" spc="-60" dirty="0">
                <a:solidFill>
                  <a:srgbClr val="1C6CFF"/>
                </a:solidFill>
                <a:latin typeface="Trebuchet MS"/>
                <a:cs typeface="Trebuchet MS"/>
              </a:rPr>
              <a:t>(Label,</a:t>
            </a:r>
            <a:r>
              <a:rPr sz="1600" spc="-40" dirty="0">
                <a:solidFill>
                  <a:srgbClr val="1C6CFF"/>
                </a:solidFill>
                <a:latin typeface="Trebuchet MS"/>
                <a:cs typeface="Trebuchet MS"/>
              </a:rPr>
              <a:t> sentence, </a:t>
            </a:r>
            <a:r>
              <a:rPr sz="1600" spc="-45" dirty="0">
                <a:solidFill>
                  <a:srgbClr val="1C6CFF"/>
                </a:solidFill>
                <a:latin typeface="Trebuchet MS"/>
                <a:cs typeface="Trebuchet MS"/>
              </a:rPr>
              <a:t>next</a:t>
            </a:r>
            <a:r>
              <a:rPr sz="1600" spc="-35" dirty="0">
                <a:solidFill>
                  <a:srgbClr val="1C6CFF"/>
                </a:solidFill>
                <a:latin typeface="Trebuchet MS"/>
                <a:cs typeface="Trebuchet MS"/>
              </a:rPr>
              <a:t> </a:t>
            </a:r>
            <a:r>
              <a:rPr sz="1600" spc="-75" dirty="0">
                <a:solidFill>
                  <a:srgbClr val="1C6CFF"/>
                </a:solidFill>
                <a:latin typeface="Trebuchet MS"/>
                <a:cs typeface="Trebuchet MS"/>
              </a:rPr>
              <a:t>word,</a:t>
            </a:r>
            <a:r>
              <a:rPr sz="1600" spc="-40" dirty="0">
                <a:solidFill>
                  <a:srgbClr val="1C6CFF"/>
                </a:solidFill>
                <a:latin typeface="Trebuchet MS"/>
                <a:cs typeface="Trebuchet MS"/>
              </a:rPr>
              <a:t> </a:t>
            </a:r>
            <a:r>
              <a:rPr sz="1600" dirty="0">
                <a:solidFill>
                  <a:srgbClr val="1C6CFF"/>
                </a:solidFill>
                <a:latin typeface="Trebuchet MS"/>
                <a:cs typeface="Trebuchet MS"/>
              </a:rPr>
              <a:t>game</a:t>
            </a:r>
            <a:r>
              <a:rPr sz="1600" spc="-35" dirty="0">
                <a:solidFill>
                  <a:srgbClr val="1C6CFF"/>
                </a:solidFill>
                <a:latin typeface="Trebuchet MS"/>
                <a:cs typeface="Trebuchet MS"/>
              </a:rPr>
              <a:t> </a:t>
            </a:r>
            <a:r>
              <a:rPr sz="1600" spc="-10" dirty="0">
                <a:solidFill>
                  <a:srgbClr val="1C6CFF"/>
                </a:solidFill>
                <a:latin typeface="Trebuchet MS"/>
                <a:cs typeface="Trebuchet MS"/>
              </a:rPr>
              <a:t>position)</a:t>
            </a:r>
            <a:endParaRPr sz="1600">
              <a:latin typeface="Trebuchet MS"/>
              <a:cs typeface="Trebuchet MS"/>
            </a:endParaRPr>
          </a:p>
          <a:p>
            <a:pPr marL="3810" algn="ctr">
              <a:lnSpc>
                <a:spcPts val="4745"/>
              </a:lnSpc>
            </a:pPr>
            <a:r>
              <a:rPr sz="4200" b="1" spc="35" dirty="0">
                <a:solidFill>
                  <a:srgbClr val="1C6CFF"/>
                </a:solidFill>
                <a:latin typeface="Times New Roman"/>
                <a:cs typeface="Times New Roman"/>
              </a:rPr>
              <a:t>?</a:t>
            </a:r>
            <a:endParaRPr sz="4200">
              <a:latin typeface="Times New Roman"/>
              <a:cs typeface="Times New Roman"/>
            </a:endParaRPr>
          </a:p>
        </p:txBody>
      </p:sp>
    </p:spTree>
    <p:extLst>
      <p:ext uri="{BB962C8B-B14F-4D97-AF65-F5344CB8AC3E}">
        <p14:creationId xmlns:p14="http://schemas.microsoft.com/office/powerpoint/2010/main" val="2555430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09F908-94BD-FAA5-501B-006752B3D130}"/>
              </a:ext>
            </a:extLst>
          </p:cNvPr>
          <p:cNvSpPr>
            <a:spLocks noGrp="1"/>
          </p:cNvSpPr>
          <p:nvPr>
            <p:ph type="title"/>
          </p:nvPr>
        </p:nvSpPr>
        <p:spPr/>
        <p:txBody>
          <a:bodyPr>
            <a:normAutofit/>
          </a:bodyPr>
          <a:lstStyle/>
          <a:p>
            <a:r>
              <a:rPr lang="en-US" dirty="0"/>
              <a:t>Black-box AI creates confusion and doubt</a:t>
            </a:r>
          </a:p>
        </p:txBody>
      </p:sp>
      <p:grpSp>
        <p:nvGrpSpPr>
          <p:cNvPr id="4" name="object 2">
            <a:extLst>
              <a:ext uri="{FF2B5EF4-FFF2-40B4-BE49-F238E27FC236}">
                <a16:creationId xmlns:a16="http://schemas.microsoft.com/office/drawing/2014/main" id="{02A73905-4A4E-DB9B-049F-1A8ACE986B5A}"/>
              </a:ext>
            </a:extLst>
          </p:cNvPr>
          <p:cNvGrpSpPr/>
          <p:nvPr/>
        </p:nvGrpSpPr>
        <p:grpSpPr>
          <a:xfrm>
            <a:off x="5131435" y="3284753"/>
            <a:ext cx="964565" cy="924560"/>
            <a:chOff x="3868037" y="2420499"/>
            <a:chExt cx="964565" cy="924560"/>
          </a:xfrm>
        </p:grpSpPr>
        <p:sp>
          <p:nvSpPr>
            <p:cNvPr id="5" name="object 3">
              <a:extLst>
                <a:ext uri="{FF2B5EF4-FFF2-40B4-BE49-F238E27FC236}">
                  <a16:creationId xmlns:a16="http://schemas.microsoft.com/office/drawing/2014/main" id="{29302EEF-3414-4088-7633-669ECAF814A6}"/>
                </a:ext>
              </a:extLst>
            </p:cNvPr>
            <p:cNvSpPr/>
            <p:nvPr/>
          </p:nvSpPr>
          <p:spPr>
            <a:xfrm>
              <a:off x="3872789" y="2425268"/>
              <a:ext cx="955040" cy="919480"/>
            </a:xfrm>
            <a:custGeom>
              <a:avLst/>
              <a:gdLst/>
              <a:ahLst/>
              <a:cxnLst/>
              <a:rect l="l" t="t" r="r" b="b"/>
              <a:pathLst>
                <a:path w="955039" h="919479">
                  <a:moveTo>
                    <a:pt x="954608" y="0"/>
                  </a:moveTo>
                  <a:lnTo>
                    <a:pt x="799274" y="155321"/>
                  </a:lnTo>
                  <a:lnTo>
                    <a:pt x="0" y="155321"/>
                  </a:lnTo>
                  <a:lnTo>
                    <a:pt x="0" y="919200"/>
                  </a:lnTo>
                  <a:lnTo>
                    <a:pt x="799274" y="919200"/>
                  </a:lnTo>
                  <a:lnTo>
                    <a:pt x="954608" y="763879"/>
                  </a:lnTo>
                  <a:lnTo>
                    <a:pt x="954608" y="0"/>
                  </a:lnTo>
                  <a:close/>
                </a:path>
              </a:pathLst>
            </a:custGeom>
            <a:solidFill>
              <a:srgbClr val="000000"/>
            </a:solidFill>
          </p:spPr>
          <p:txBody>
            <a:bodyPr wrap="square" lIns="0" tIns="0" rIns="0" bIns="0" rtlCol="0"/>
            <a:lstStyle/>
            <a:p>
              <a:endParaRPr/>
            </a:p>
          </p:txBody>
        </p:sp>
        <p:sp>
          <p:nvSpPr>
            <p:cNvPr id="6" name="object 4">
              <a:extLst>
                <a:ext uri="{FF2B5EF4-FFF2-40B4-BE49-F238E27FC236}">
                  <a16:creationId xmlns:a16="http://schemas.microsoft.com/office/drawing/2014/main" id="{83AC20A8-86E4-6550-1A94-8526EC98CA74}"/>
                </a:ext>
              </a:extLst>
            </p:cNvPr>
            <p:cNvSpPr/>
            <p:nvPr/>
          </p:nvSpPr>
          <p:spPr>
            <a:xfrm>
              <a:off x="3872800" y="2425262"/>
              <a:ext cx="955040" cy="155575"/>
            </a:xfrm>
            <a:custGeom>
              <a:avLst/>
              <a:gdLst/>
              <a:ahLst/>
              <a:cxnLst/>
              <a:rect l="l" t="t" r="r" b="b"/>
              <a:pathLst>
                <a:path w="955039" h="155575">
                  <a:moveTo>
                    <a:pt x="799273" y="155326"/>
                  </a:moveTo>
                  <a:lnTo>
                    <a:pt x="0" y="155326"/>
                  </a:lnTo>
                  <a:lnTo>
                    <a:pt x="155326" y="0"/>
                  </a:lnTo>
                  <a:lnTo>
                    <a:pt x="954599" y="0"/>
                  </a:lnTo>
                  <a:lnTo>
                    <a:pt x="799273" y="155326"/>
                  </a:lnTo>
                  <a:close/>
                </a:path>
              </a:pathLst>
            </a:custGeom>
            <a:solidFill>
              <a:srgbClr val="333333"/>
            </a:solidFill>
          </p:spPr>
          <p:txBody>
            <a:bodyPr wrap="square" lIns="0" tIns="0" rIns="0" bIns="0" rtlCol="0"/>
            <a:lstStyle/>
            <a:p>
              <a:endParaRPr/>
            </a:p>
          </p:txBody>
        </p:sp>
        <p:sp>
          <p:nvSpPr>
            <p:cNvPr id="7" name="object 5">
              <a:extLst>
                <a:ext uri="{FF2B5EF4-FFF2-40B4-BE49-F238E27FC236}">
                  <a16:creationId xmlns:a16="http://schemas.microsoft.com/office/drawing/2014/main" id="{6CDE05AF-7E66-35ED-B3B1-593897A4FD38}"/>
                </a:ext>
              </a:extLst>
            </p:cNvPr>
            <p:cNvSpPr/>
            <p:nvPr/>
          </p:nvSpPr>
          <p:spPr>
            <a:xfrm>
              <a:off x="3872800" y="2425262"/>
              <a:ext cx="955040" cy="919480"/>
            </a:xfrm>
            <a:custGeom>
              <a:avLst/>
              <a:gdLst/>
              <a:ahLst/>
              <a:cxnLst/>
              <a:rect l="l" t="t" r="r" b="b"/>
              <a:pathLst>
                <a:path w="955039" h="919479">
                  <a:moveTo>
                    <a:pt x="0" y="155326"/>
                  </a:moveTo>
                  <a:lnTo>
                    <a:pt x="799273" y="155326"/>
                  </a:lnTo>
                  <a:lnTo>
                    <a:pt x="954599" y="0"/>
                  </a:lnTo>
                </a:path>
                <a:path w="955039" h="919479">
                  <a:moveTo>
                    <a:pt x="799273" y="155326"/>
                  </a:moveTo>
                  <a:lnTo>
                    <a:pt x="799273" y="919199"/>
                  </a:lnTo>
                </a:path>
              </a:pathLst>
            </a:custGeom>
            <a:ln w="9524">
              <a:solidFill>
                <a:srgbClr val="FFFFFF"/>
              </a:solidFill>
            </a:ln>
          </p:spPr>
          <p:txBody>
            <a:bodyPr wrap="square" lIns="0" tIns="0" rIns="0" bIns="0" rtlCol="0"/>
            <a:lstStyle/>
            <a:p>
              <a:endParaRPr/>
            </a:p>
          </p:txBody>
        </p:sp>
      </p:grpSp>
      <p:pic>
        <p:nvPicPr>
          <p:cNvPr id="8" name="object 6">
            <a:extLst>
              <a:ext uri="{FF2B5EF4-FFF2-40B4-BE49-F238E27FC236}">
                <a16:creationId xmlns:a16="http://schemas.microsoft.com/office/drawing/2014/main" id="{97C0B41C-648C-1A69-5689-F4880C743EFF}"/>
              </a:ext>
            </a:extLst>
          </p:cNvPr>
          <p:cNvPicPr/>
          <p:nvPr/>
        </p:nvPicPr>
        <p:blipFill>
          <a:blip r:embed="rId2" cstate="print"/>
          <a:stretch>
            <a:fillRect/>
          </a:stretch>
        </p:blipFill>
        <p:spPr>
          <a:xfrm>
            <a:off x="7209695" y="5206841"/>
            <a:ext cx="274319" cy="274319"/>
          </a:xfrm>
          <a:prstGeom prst="rect">
            <a:avLst/>
          </a:prstGeom>
        </p:spPr>
      </p:pic>
      <p:grpSp>
        <p:nvGrpSpPr>
          <p:cNvPr id="9" name="object 7">
            <a:extLst>
              <a:ext uri="{FF2B5EF4-FFF2-40B4-BE49-F238E27FC236}">
                <a16:creationId xmlns:a16="http://schemas.microsoft.com/office/drawing/2014/main" id="{C7A1CF58-8C4A-E80A-6C67-35F8090FF60F}"/>
              </a:ext>
            </a:extLst>
          </p:cNvPr>
          <p:cNvGrpSpPr/>
          <p:nvPr/>
        </p:nvGrpSpPr>
        <p:grpSpPr>
          <a:xfrm>
            <a:off x="7257295" y="3640641"/>
            <a:ext cx="491490" cy="353060"/>
            <a:chOff x="5993897" y="2776387"/>
            <a:chExt cx="491490" cy="353060"/>
          </a:xfrm>
        </p:grpSpPr>
        <p:pic>
          <p:nvPicPr>
            <p:cNvPr id="10" name="object 8">
              <a:extLst>
                <a:ext uri="{FF2B5EF4-FFF2-40B4-BE49-F238E27FC236}">
                  <a16:creationId xmlns:a16="http://schemas.microsoft.com/office/drawing/2014/main" id="{CBE84AA9-C029-F453-34D8-71707B68CB01}"/>
                </a:ext>
              </a:extLst>
            </p:cNvPr>
            <p:cNvPicPr/>
            <p:nvPr/>
          </p:nvPicPr>
          <p:blipFill>
            <a:blip r:embed="rId2" cstate="print"/>
            <a:stretch>
              <a:fillRect/>
            </a:stretch>
          </p:blipFill>
          <p:spPr>
            <a:xfrm>
              <a:off x="5993897" y="2854575"/>
              <a:ext cx="274319" cy="274319"/>
            </a:xfrm>
            <a:prstGeom prst="rect">
              <a:avLst/>
            </a:prstGeom>
          </p:spPr>
        </p:pic>
        <p:pic>
          <p:nvPicPr>
            <p:cNvPr id="11" name="object 9">
              <a:extLst>
                <a:ext uri="{FF2B5EF4-FFF2-40B4-BE49-F238E27FC236}">
                  <a16:creationId xmlns:a16="http://schemas.microsoft.com/office/drawing/2014/main" id="{5463E85C-97B5-CD06-D47C-58BA41D0B1F9}"/>
                </a:ext>
              </a:extLst>
            </p:cNvPr>
            <p:cNvPicPr/>
            <p:nvPr/>
          </p:nvPicPr>
          <p:blipFill>
            <a:blip r:embed="rId3" cstate="print"/>
            <a:stretch>
              <a:fillRect/>
            </a:stretch>
          </p:blipFill>
          <p:spPr>
            <a:xfrm>
              <a:off x="6268225" y="2776387"/>
              <a:ext cx="216949" cy="216949"/>
            </a:xfrm>
            <a:prstGeom prst="rect">
              <a:avLst/>
            </a:prstGeom>
          </p:spPr>
        </p:pic>
      </p:grpSp>
      <p:sp>
        <p:nvSpPr>
          <p:cNvPr id="12" name="object 10">
            <a:extLst>
              <a:ext uri="{FF2B5EF4-FFF2-40B4-BE49-F238E27FC236}">
                <a16:creationId xmlns:a16="http://schemas.microsoft.com/office/drawing/2014/main" id="{0CFBCADB-285D-4F5A-8522-52C14F570C74}"/>
              </a:ext>
            </a:extLst>
          </p:cNvPr>
          <p:cNvSpPr txBox="1"/>
          <p:nvPr/>
        </p:nvSpPr>
        <p:spPr>
          <a:xfrm>
            <a:off x="6956948" y="4048386"/>
            <a:ext cx="875030"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434343"/>
                </a:solidFill>
                <a:latin typeface="Trebuchet MS"/>
                <a:cs typeface="Trebuchet MS"/>
              </a:rPr>
              <a:t>IT</a:t>
            </a:r>
            <a:r>
              <a:rPr sz="1000" spc="-75" dirty="0">
                <a:solidFill>
                  <a:srgbClr val="434343"/>
                </a:solidFill>
                <a:latin typeface="Trebuchet MS"/>
                <a:cs typeface="Trebuchet MS"/>
              </a:rPr>
              <a:t> </a:t>
            </a:r>
            <a:r>
              <a:rPr sz="1000" spc="-100" dirty="0">
                <a:solidFill>
                  <a:srgbClr val="434343"/>
                </a:solidFill>
                <a:latin typeface="Trebuchet MS"/>
                <a:cs typeface="Trebuchet MS"/>
              </a:rPr>
              <a:t>&amp;</a:t>
            </a:r>
            <a:r>
              <a:rPr sz="1000" spc="-55" dirty="0">
                <a:solidFill>
                  <a:srgbClr val="434343"/>
                </a:solidFill>
                <a:latin typeface="Trebuchet MS"/>
                <a:cs typeface="Trebuchet MS"/>
              </a:rPr>
              <a:t> </a:t>
            </a:r>
            <a:r>
              <a:rPr sz="1000" spc="-10" dirty="0">
                <a:solidFill>
                  <a:srgbClr val="434343"/>
                </a:solidFill>
                <a:latin typeface="Trebuchet MS"/>
                <a:cs typeface="Trebuchet MS"/>
              </a:rPr>
              <a:t>Operations</a:t>
            </a:r>
            <a:endParaRPr sz="1000">
              <a:latin typeface="Trebuchet MS"/>
              <a:cs typeface="Trebuchet MS"/>
            </a:endParaRPr>
          </a:p>
        </p:txBody>
      </p:sp>
      <p:grpSp>
        <p:nvGrpSpPr>
          <p:cNvPr id="13" name="object 11">
            <a:extLst>
              <a:ext uri="{FF2B5EF4-FFF2-40B4-BE49-F238E27FC236}">
                <a16:creationId xmlns:a16="http://schemas.microsoft.com/office/drawing/2014/main" id="{5B4A9611-A810-47A8-5714-D2C0628C2207}"/>
              </a:ext>
            </a:extLst>
          </p:cNvPr>
          <p:cNvGrpSpPr/>
          <p:nvPr/>
        </p:nvGrpSpPr>
        <p:grpSpPr>
          <a:xfrm>
            <a:off x="7257308" y="4372216"/>
            <a:ext cx="457200" cy="408305"/>
            <a:chOff x="5993910" y="3507962"/>
            <a:chExt cx="457200" cy="408305"/>
          </a:xfrm>
        </p:grpSpPr>
        <p:pic>
          <p:nvPicPr>
            <p:cNvPr id="14" name="object 12">
              <a:extLst>
                <a:ext uri="{FF2B5EF4-FFF2-40B4-BE49-F238E27FC236}">
                  <a16:creationId xmlns:a16="http://schemas.microsoft.com/office/drawing/2014/main" id="{8563ADF2-7491-A822-2217-5C38EB63FEC0}"/>
                </a:ext>
              </a:extLst>
            </p:cNvPr>
            <p:cNvPicPr/>
            <p:nvPr/>
          </p:nvPicPr>
          <p:blipFill>
            <a:blip r:embed="rId2" cstate="print"/>
            <a:stretch>
              <a:fillRect/>
            </a:stretch>
          </p:blipFill>
          <p:spPr>
            <a:xfrm>
              <a:off x="5993910" y="3641487"/>
              <a:ext cx="274319" cy="274319"/>
            </a:xfrm>
            <a:prstGeom prst="rect">
              <a:avLst/>
            </a:prstGeom>
          </p:spPr>
        </p:pic>
        <p:pic>
          <p:nvPicPr>
            <p:cNvPr id="15" name="object 13">
              <a:extLst>
                <a:ext uri="{FF2B5EF4-FFF2-40B4-BE49-F238E27FC236}">
                  <a16:creationId xmlns:a16="http://schemas.microsoft.com/office/drawing/2014/main" id="{7FDC1648-E015-6520-0B95-E47B6BC6737A}"/>
                </a:ext>
              </a:extLst>
            </p:cNvPr>
            <p:cNvPicPr/>
            <p:nvPr/>
          </p:nvPicPr>
          <p:blipFill>
            <a:blip r:embed="rId4" cstate="print"/>
            <a:stretch>
              <a:fillRect/>
            </a:stretch>
          </p:blipFill>
          <p:spPr>
            <a:xfrm>
              <a:off x="6302662" y="3507962"/>
              <a:ext cx="148049" cy="148049"/>
            </a:xfrm>
            <a:prstGeom prst="rect">
              <a:avLst/>
            </a:prstGeom>
          </p:spPr>
        </p:pic>
      </p:grpSp>
      <p:pic>
        <p:nvPicPr>
          <p:cNvPr id="16" name="object 14">
            <a:extLst>
              <a:ext uri="{FF2B5EF4-FFF2-40B4-BE49-F238E27FC236}">
                <a16:creationId xmlns:a16="http://schemas.microsoft.com/office/drawing/2014/main" id="{217A9C28-A2E0-C3C9-4CE9-5C1B3F77AD50}"/>
              </a:ext>
            </a:extLst>
          </p:cNvPr>
          <p:cNvPicPr/>
          <p:nvPr/>
        </p:nvPicPr>
        <p:blipFill>
          <a:blip r:embed="rId5" cstate="print"/>
          <a:stretch>
            <a:fillRect/>
          </a:stretch>
        </p:blipFill>
        <p:spPr>
          <a:xfrm>
            <a:off x="7529734" y="5046568"/>
            <a:ext cx="216950" cy="216949"/>
          </a:xfrm>
          <a:prstGeom prst="rect">
            <a:avLst/>
          </a:prstGeom>
        </p:spPr>
      </p:pic>
      <p:grpSp>
        <p:nvGrpSpPr>
          <p:cNvPr id="17" name="object 15">
            <a:extLst>
              <a:ext uri="{FF2B5EF4-FFF2-40B4-BE49-F238E27FC236}">
                <a16:creationId xmlns:a16="http://schemas.microsoft.com/office/drawing/2014/main" id="{BF3E6034-2649-6470-7059-83B9EF0520AC}"/>
              </a:ext>
            </a:extLst>
          </p:cNvPr>
          <p:cNvGrpSpPr/>
          <p:nvPr/>
        </p:nvGrpSpPr>
        <p:grpSpPr>
          <a:xfrm>
            <a:off x="6155223" y="2486543"/>
            <a:ext cx="654685" cy="2753360"/>
            <a:chOff x="4891825" y="1622289"/>
            <a:chExt cx="654685" cy="2753360"/>
          </a:xfrm>
        </p:grpSpPr>
        <p:sp>
          <p:nvSpPr>
            <p:cNvPr id="18" name="object 16">
              <a:extLst>
                <a:ext uri="{FF2B5EF4-FFF2-40B4-BE49-F238E27FC236}">
                  <a16:creationId xmlns:a16="http://schemas.microsoft.com/office/drawing/2014/main" id="{CDCF72F3-5A75-91E5-3918-652AEAD16B91}"/>
                </a:ext>
              </a:extLst>
            </p:cNvPr>
            <p:cNvSpPr/>
            <p:nvPr/>
          </p:nvSpPr>
          <p:spPr>
            <a:xfrm>
              <a:off x="4926350" y="2317711"/>
              <a:ext cx="563880" cy="661670"/>
            </a:xfrm>
            <a:custGeom>
              <a:avLst/>
              <a:gdLst/>
              <a:ahLst/>
              <a:cxnLst/>
              <a:rect l="l" t="t" r="r" b="b"/>
              <a:pathLst>
                <a:path w="563879" h="661669">
                  <a:moveTo>
                    <a:pt x="563818" y="0"/>
                  </a:moveTo>
                  <a:lnTo>
                    <a:pt x="0" y="661213"/>
                  </a:lnTo>
                </a:path>
              </a:pathLst>
            </a:custGeom>
            <a:ln w="9524">
              <a:solidFill>
                <a:srgbClr val="434343"/>
              </a:solidFill>
              <a:prstDash val="lgDash"/>
            </a:ln>
          </p:spPr>
          <p:txBody>
            <a:bodyPr wrap="square" lIns="0" tIns="0" rIns="0" bIns="0" rtlCol="0"/>
            <a:lstStyle/>
            <a:p>
              <a:endParaRPr/>
            </a:p>
          </p:txBody>
        </p:sp>
        <p:sp>
          <p:nvSpPr>
            <p:cNvPr id="19" name="object 17">
              <a:extLst>
                <a:ext uri="{FF2B5EF4-FFF2-40B4-BE49-F238E27FC236}">
                  <a16:creationId xmlns:a16="http://schemas.microsoft.com/office/drawing/2014/main" id="{CF0EF1A9-0AA1-5120-8F57-E0134A1689AA}"/>
                </a:ext>
              </a:extLst>
            </p:cNvPr>
            <p:cNvSpPr/>
            <p:nvPr/>
          </p:nvSpPr>
          <p:spPr>
            <a:xfrm>
              <a:off x="5478197" y="2284820"/>
              <a:ext cx="40640" cy="43180"/>
            </a:xfrm>
            <a:custGeom>
              <a:avLst/>
              <a:gdLst/>
              <a:ahLst/>
              <a:cxnLst/>
              <a:rect l="l" t="t" r="r" b="b"/>
              <a:pathLst>
                <a:path w="40639" h="43180">
                  <a:moveTo>
                    <a:pt x="23942" y="43099"/>
                  </a:moveTo>
                  <a:lnTo>
                    <a:pt x="0" y="22683"/>
                  </a:lnTo>
                  <a:lnTo>
                    <a:pt x="40017" y="0"/>
                  </a:lnTo>
                  <a:lnTo>
                    <a:pt x="23942" y="43099"/>
                  </a:lnTo>
                  <a:close/>
                </a:path>
              </a:pathLst>
            </a:custGeom>
            <a:solidFill>
              <a:srgbClr val="434343"/>
            </a:solidFill>
          </p:spPr>
          <p:txBody>
            <a:bodyPr wrap="square" lIns="0" tIns="0" rIns="0" bIns="0" rtlCol="0"/>
            <a:lstStyle/>
            <a:p>
              <a:endParaRPr/>
            </a:p>
          </p:txBody>
        </p:sp>
        <p:sp>
          <p:nvSpPr>
            <p:cNvPr id="20" name="object 18">
              <a:extLst>
                <a:ext uri="{FF2B5EF4-FFF2-40B4-BE49-F238E27FC236}">
                  <a16:creationId xmlns:a16="http://schemas.microsoft.com/office/drawing/2014/main" id="{BBB1F2D7-46CA-6488-3E96-46410240DDBE}"/>
                </a:ext>
              </a:extLst>
            </p:cNvPr>
            <p:cNvSpPr/>
            <p:nvPr/>
          </p:nvSpPr>
          <p:spPr>
            <a:xfrm>
              <a:off x="5478197" y="2284820"/>
              <a:ext cx="40640" cy="43180"/>
            </a:xfrm>
            <a:custGeom>
              <a:avLst/>
              <a:gdLst/>
              <a:ahLst/>
              <a:cxnLst/>
              <a:rect l="l" t="t" r="r" b="b"/>
              <a:pathLst>
                <a:path w="40639" h="43180">
                  <a:moveTo>
                    <a:pt x="23942" y="43099"/>
                  </a:moveTo>
                  <a:lnTo>
                    <a:pt x="40017" y="0"/>
                  </a:lnTo>
                  <a:lnTo>
                    <a:pt x="0" y="22683"/>
                  </a:lnTo>
                  <a:lnTo>
                    <a:pt x="23942" y="43099"/>
                  </a:lnTo>
                  <a:close/>
                </a:path>
              </a:pathLst>
            </a:custGeom>
            <a:ln w="9524">
              <a:solidFill>
                <a:srgbClr val="434343"/>
              </a:solidFill>
            </a:ln>
          </p:spPr>
          <p:txBody>
            <a:bodyPr wrap="square" lIns="0" tIns="0" rIns="0" bIns="0" rtlCol="0"/>
            <a:lstStyle/>
            <a:p>
              <a:endParaRPr/>
            </a:p>
          </p:txBody>
        </p:sp>
        <p:sp>
          <p:nvSpPr>
            <p:cNvPr id="21" name="object 19">
              <a:extLst>
                <a:ext uri="{FF2B5EF4-FFF2-40B4-BE49-F238E27FC236}">
                  <a16:creationId xmlns:a16="http://schemas.microsoft.com/office/drawing/2014/main" id="{5E56B918-E5B4-044C-A360-7CC839303E4C}"/>
                </a:ext>
              </a:extLst>
            </p:cNvPr>
            <p:cNvSpPr/>
            <p:nvPr/>
          </p:nvSpPr>
          <p:spPr>
            <a:xfrm>
              <a:off x="4891825" y="2969450"/>
              <a:ext cx="591185" cy="0"/>
            </a:xfrm>
            <a:custGeom>
              <a:avLst/>
              <a:gdLst/>
              <a:ahLst/>
              <a:cxnLst/>
              <a:rect l="l" t="t" r="r" b="b"/>
              <a:pathLst>
                <a:path w="591185">
                  <a:moveTo>
                    <a:pt x="590849" y="0"/>
                  </a:moveTo>
                  <a:lnTo>
                    <a:pt x="0" y="0"/>
                  </a:lnTo>
                </a:path>
              </a:pathLst>
            </a:custGeom>
            <a:ln w="9524">
              <a:solidFill>
                <a:srgbClr val="434343"/>
              </a:solidFill>
              <a:prstDash val="lgDash"/>
            </a:ln>
          </p:spPr>
          <p:txBody>
            <a:bodyPr wrap="square" lIns="0" tIns="0" rIns="0" bIns="0" rtlCol="0"/>
            <a:lstStyle/>
            <a:p>
              <a:endParaRPr/>
            </a:p>
          </p:txBody>
        </p:sp>
        <p:sp>
          <p:nvSpPr>
            <p:cNvPr id="22" name="object 20">
              <a:extLst>
                <a:ext uri="{FF2B5EF4-FFF2-40B4-BE49-F238E27FC236}">
                  <a16:creationId xmlns:a16="http://schemas.microsoft.com/office/drawing/2014/main" id="{964DC935-BB5F-85DD-DD40-210DB8CE7FEC}"/>
                </a:ext>
              </a:extLst>
            </p:cNvPr>
            <p:cNvSpPr/>
            <p:nvPr/>
          </p:nvSpPr>
          <p:spPr>
            <a:xfrm>
              <a:off x="5482675" y="2953717"/>
              <a:ext cx="43815" cy="31750"/>
            </a:xfrm>
            <a:custGeom>
              <a:avLst/>
              <a:gdLst/>
              <a:ahLst/>
              <a:cxnLst/>
              <a:rect l="l" t="t" r="r" b="b"/>
              <a:pathLst>
                <a:path w="43814" h="31750">
                  <a:moveTo>
                    <a:pt x="0" y="31465"/>
                  </a:moveTo>
                  <a:lnTo>
                    <a:pt x="0" y="0"/>
                  </a:lnTo>
                  <a:lnTo>
                    <a:pt x="43225" y="15732"/>
                  </a:lnTo>
                  <a:lnTo>
                    <a:pt x="0" y="31465"/>
                  </a:lnTo>
                  <a:close/>
                </a:path>
              </a:pathLst>
            </a:custGeom>
            <a:solidFill>
              <a:srgbClr val="434343"/>
            </a:solidFill>
          </p:spPr>
          <p:txBody>
            <a:bodyPr wrap="square" lIns="0" tIns="0" rIns="0" bIns="0" rtlCol="0"/>
            <a:lstStyle/>
            <a:p>
              <a:endParaRPr/>
            </a:p>
          </p:txBody>
        </p:sp>
        <p:sp>
          <p:nvSpPr>
            <p:cNvPr id="23" name="object 21">
              <a:extLst>
                <a:ext uri="{FF2B5EF4-FFF2-40B4-BE49-F238E27FC236}">
                  <a16:creationId xmlns:a16="http://schemas.microsoft.com/office/drawing/2014/main" id="{698CF716-3735-91E3-7124-D04C13095CDA}"/>
                </a:ext>
              </a:extLst>
            </p:cNvPr>
            <p:cNvSpPr/>
            <p:nvPr/>
          </p:nvSpPr>
          <p:spPr>
            <a:xfrm>
              <a:off x="5482675" y="29537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434343"/>
              </a:solidFill>
            </a:ln>
          </p:spPr>
          <p:txBody>
            <a:bodyPr wrap="square" lIns="0" tIns="0" rIns="0" bIns="0" rtlCol="0"/>
            <a:lstStyle/>
            <a:p>
              <a:endParaRPr/>
            </a:p>
          </p:txBody>
        </p:sp>
        <p:sp>
          <p:nvSpPr>
            <p:cNvPr id="24" name="object 22">
              <a:extLst>
                <a:ext uri="{FF2B5EF4-FFF2-40B4-BE49-F238E27FC236}">
                  <a16:creationId xmlns:a16="http://schemas.microsoft.com/office/drawing/2014/main" id="{13B3D04B-2487-C8D4-DF8F-A1A9E68EDE57}"/>
                </a:ext>
              </a:extLst>
            </p:cNvPr>
            <p:cNvSpPr/>
            <p:nvPr/>
          </p:nvSpPr>
          <p:spPr>
            <a:xfrm>
              <a:off x="4926225" y="2978774"/>
              <a:ext cx="586105" cy="632460"/>
            </a:xfrm>
            <a:custGeom>
              <a:avLst/>
              <a:gdLst/>
              <a:ahLst/>
              <a:cxnLst/>
              <a:rect l="l" t="t" r="r" b="b"/>
              <a:pathLst>
                <a:path w="586104" h="632460">
                  <a:moveTo>
                    <a:pt x="585757" y="632178"/>
                  </a:moveTo>
                  <a:lnTo>
                    <a:pt x="0" y="0"/>
                  </a:lnTo>
                </a:path>
              </a:pathLst>
            </a:custGeom>
            <a:ln w="9524">
              <a:solidFill>
                <a:srgbClr val="434343"/>
              </a:solidFill>
              <a:prstDash val="lgDash"/>
            </a:ln>
          </p:spPr>
          <p:txBody>
            <a:bodyPr wrap="square" lIns="0" tIns="0" rIns="0" bIns="0" rtlCol="0"/>
            <a:lstStyle/>
            <a:p>
              <a:endParaRPr/>
            </a:p>
          </p:txBody>
        </p:sp>
        <p:sp>
          <p:nvSpPr>
            <p:cNvPr id="25" name="object 23">
              <a:extLst>
                <a:ext uri="{FF2B5EF4-FFF2-40B4-BE49-F238E27FC236}">
                  <a16:creationId xmlns:a16="http://schemas.microsoft.com/office/drawing/2014/main" id="{A9B30E07-DB68-7C06-4766-662B5F97D50A}"/>
                </a:ext>
              </a:extLst>
            </p:cNvPr>
            <p:cNvSpPr/>
            <p:nvPr/>
          </p:nvSpPr>
          <p:spPr>
            <a:xfrm>
              <a:off x="5500441" y="3600260"/>
              <a:ext cx="41275" cy="42545"/>
            </a:xfrm>
            <a:custGeom>
              <a:avLst/>
              <a:gdLst/>
              <a:ahLst/>
              <a:cxnLst/>
              <a:rect l="l" t="t" r="r" b="b"/>
              <a:pathLst>
                <a:path w="41275" h="42545">
                  <a:moveTo>
                    <a:pt x="40919" y="42399"/>
                  </a:moveTo>
                  <a:lnTo>
                    <a:pt x="0" y="21385"/>
                  </a:lnTo>
                  <a:lnTo>
                    <a:pt x="23080" y="0"/>
                  </a:lnTo>
                  <a:lnTo>
                    <a:pt x="40919" y="42399"/>
                  </a:lnTo>
                  <a:close/>
                </a:path>
              </a:pathLst>
            </a:custGeom>
            <a:solidFill>
              <a:srgbClr val="434343"/>
            </a:solidFill>
          </p:spPr>
          <p:txBody>
            <a:bodyPr wrap="square" lIns="0" tIns="0" rIns="0" bIns="0" rtlCol="0"/>
            <a:lstStyle/>
            <a:p>
              <a:endParaRPr/>
            </a:p>
          </p:txBody>
        </p:sp>
        <p:sp>
          <p:nvSpPr>
            <p:cNvPr id="26" name="object 24">
              <a:extLst>
                <a:ext uri="{FF2B5EF4-FFF2-40B4-BE49-F238E27FC236}">
                  <a16:creationId xmlns:a16="http://schemas.microsoft.com/office/drawing/2014/main" id="{F7919079-38D1-8B0A-1A87-74FCE192655A}"/>
                </a:ext>
              </a:extLst>
            </p:cNvPr>
            <p:cNvSpPr/>
            <p:nvPr/>
          </p:nvSpPr>
          <p:spPr>
            <a:xfrm>
              <a:off x="5500441" y="3600260"/>
              <a:ext cx="41275" cy="42545"/>
            </a:xfrm>
            <a:custGeom>
              <a:avLst/>
              <a:gdLst/>
              <a:ahLst/>
              <a:cxnLst/>
              <a:rect l="l" t="t" r="r" b="b"/>
              <a:pathLst>
                <a:path w="41275" h="42545">
                  <a:moveTo>
                    <a:pt x="0" y="21385"/>
                  </a:moveTo>
                  <a:lnTo>
                    <a:pt x="40919" y="42399"/>
                  </a:lnTo>
                  <a:lnTo>
                    <a:pt x="23080" y="0"/>
                  </a:lnTo>
                  <a:lnTo>
                    <a:pt x="0" y="21385"/>
                  </a:lnTo>
                  <a:close/>
                </a:path>
              </a:pathLst>
            </a:custGeom>
            <a:ln w="9524">
              <a:solidFill>
                <a:srgbClr val="434343"/>
              </a:solidFill>
            </a:ln>
          </p:spPr>
          <p:txBody>
            <a:bodyPr wrap="square" lIns="0" tIns="0" rIns="0" bIns="0" rtlCol="0"/>
            <a:lstStyle/>
            <a:p>
              <a:endParaRPr/>
            </a:p>
          </p:txBody>
        </p:sp>
        <p:sp>
          <p:nvSpPr>
            <p:cNvPr id="27" name="object 25">
              <a:extLst>
                <a:ext uri="{FF2B5EF4-FFF2-40B4-BE49-F238E27FC236}">
                  <a16:creationId xmlns:a16="http://schemas.microsoft.com/office/drawing/2014/main" id="{14422865-A6B9-70BA-C4C2-A5DABBBA92D4}"/>
                </a:ext>
              </a:extLst>
            </p:cNvPr>
            <p:cNvSpPr/>
            <p:nvPr/>
          </p:nvSpPr>
          <p:spPr>
            <a:xfrm>
              <a:off x="4926175" y="2978874"/>
              <a:ext cx="556260" cy="1351915"/>
            </a:xfrm>
            <a:custGeom>
              <a:avLst/>
              <a:gdLst/>
              <a:ahLst/>
              <a:cxnLst/>
              <a:rect l="l" t="t" r="r" b="b"/>
              <a:pathLst>
                <a:path w="556260" h="1351914">
                  <a:moveTo>
                    <a:pt x="555767" y="1351743"/>
                  </a:moveTo>
                  <a:lnTo>
                    <a:pt x="0" y="0"/>
                  </a:lnTo>
                </a:path>
              </a:pathLst>
            </a:custGeom>
            <a:ln w="9524">
              <a:solidFill>
                <a:srgbClr val="434343"/>
              </a:solidFill>
              <a:prstDash val="lgDash"/>
            </a:ln>
          </p:spPr>
          <p:txBody>
            <a:bodyPr wrap="square" lIns="0" tIns="0" rIns="0" bIns="0" rtlCol="0"/>
            <a:lstStyle/>
            <a:p>
              <a:endParaRPr/>
            </a:p>
          </p:txBody>
        </p:sp>
        <p:sp>
          <p:nvSpPr>
            <p:cNvPr id="28" name="object 26">
              <a:extLst>
                <a:ext uri="{FF2B5EF4-FFF2-40B4-BE49-F238E27FC236}">
                  <a16:creationId xmlns:a16="http://schemas.microsoft.com/office/drawing/2014/main" id="{D5E6F8ED-9AD9-D3C2-2822-E3B2B1DFE743}"/>
                </a:ext>
              </a:extLst>
            </p:cNvPr>
            <p:cNvSpPr/>
            <p:nvPr/>
          </p:nvSpPr>
          <p:spPr>
            <a:xfrm>
              <a:off x="5467392" y="4324635"/>
              <a:ext cx="31115" cy="46355"/>
            </a:xfrm>
            <a:custGeom>
              <a:avLst/>
              <a:gdLst/>
              <a:ahLst/>
              <a:cxnLst/>
              <a:rect l="l" t="t" r="r" b="b"/>
              <a:pathLst>
                <a:path w="31114" h="46354">
                  <a:moveTo>
                    <a:pt x="30987" y="45960"/>
                  </a:moveTo>
                  <a:lnTo>
                    <a:pt x="0" y="11965"/>
                  </a:lnTo>
                  <a:lnTo>
                    <a:pt x="29101" y="0"/>
                  </a:lnTo>
                  <a:lnTo>
                    <a:pt x="30987" y="45960"/>
                  </a:lnTo>
                  <a:close/>
                </a:path>
              </a:pathLst>
            </a:custGeom>
            <a:solidFill>
              <a:srgbClr val="434343"/>
            </a:solidFill>
          </p:spPr>
          <p:txBody>
            <a:bodyPr wrap="square" lIns="0" tIns="0" rIns="0" bIns="0" rtlCol="0"/>
            <a:lstStyle/>
            <a:p>
              <a:endParaRPr/>
            </a:p>
          </p:txBody>
        </p:sp>
        <p:sp>
          <p:nvSpPr>
            <p:cNvPr id="29" name="object 27">
              <a:extLst>
                <a:ext uri="{FF2B5EF4-FFF2-40B4-BE49-F238E27FC236}">
                  <a16:creationId xmlns:a16="http://schemas.microsoft.com/office/drawing/2014/main" id="{4F224E0D-A756-6AA1-53BA-BB6B9C884F93}"/>
                </a:ext>
              </a:extLst>
            </p:cNvPr>
            <p:cNvSpPr/>
            <p:nvPr/>
          </p:nvSpPr>
          <p:spPr>
            <a:xfrm>
              <a:off x="5467392" y="4324635"/>
              <a:ext cx="31115" cy="46355"/>
            </a:xfrm>
            <a:custGeom>
              <a:avLst/>
              <a:gdLst/>
              <a:ahLst/>
              <a:cxnLst/>
              <a:rect l="l" t="t" r="r" b="b"/>
              <a:pathLst>
                <a:path w="31114" h="46354">
                  <a:moveTo>
                    <a:pt x="0" y="11965"/>
                  </a:moveTo>
                  <a:lnTo>
                    <a:pt x="30987" y="45960"/>
                  </a:lnTo>
                  <a:lnTo>
                    <a:pt x="29101" y="0"/>
                  </a:lnTo>
                  <a:lnTo>
                    <a:pt x="0" y="11965"/>
                  </a:lnTo>
                  <a:close/>
                </a:path>
              </a:pathLst>
            </a:custGeom>
            <a:ln w="9524">
              <a:solidFill>
                <a:srgbClr val="434343"/>
              </a:solidFill>
            </a:ln>
          </p:spPr>
          <p:txBody>
            <a:bodyPr wrap="square" lIns="0" tIns="0" rIns="0" bIns="0" rtlCol="0"/>
            <a:lstStyle/>
            <a:p>
              <a:endParaRPr/>
            </a:p>
          </p:txBody>
        </p:sp>
        <p:sp>
          <p:nvSpPr>
            <p:cNvPr id="30" name="object 28">
              <a:extLst>
                <a:ext uri="{FF2B5EF4-FFF2-40B4-BE49-F238E27FC236}">
                  <a16:creationId xmlns:a16="http://schemas.microsoft.com/office/drawing/2014/main" id="{A156037D-F1B8-7A8A-C54A-20BB54735CDE}"/>
                </a:ext>
              </a:extLst>
            </p:cNvPr>
            <p:cNvSpPr/>
            <p:nvPr/>
          </p:nvSpPr>
          <p:spPr>
            <a:xfrm>
              <a:off x="4926425" y="1666480"/>
              <a:ext cx="589280" cy="1311910"/>
            </a:xfrm>
            <a:custGeom>
              <a:avLst/>
              <a:gdLst/>
              <a:ahLst/>
              <a:cxnLst/>
              <a:rect l="l" t="t" r="r" b="b"/>
              <a:pathLst>
                <a:path w="589279" h="1311910">
                  <a:moveTo>
                    <a:pt x="589178" y="0"/>
                  </a:moveTo>
                  <a:lnTo>
                    <a:pt x="0" y="1311369"/>
                  </a:lnTo>
                </a:path>
              </a:pathLst>
            </a:custGeom>
            <a:ln w="9524">
              <a:solidFill>
                <a:srgbClr val="434343"/>
              </a:solidFill>
              <a:prstDash val="lgDash"/>
            </a:ln>
          </p:spPr>
          <p:txBody>
            <a:bodyPr wrap="square" lIns="0" tIns="0" rIns="0" bIns="0" rtlCol="0"/>
            <a:lstStyle/>
            <a:p>
              <a:endParaRPr/>
            </a:p>
          </p:txBody>
        </p:sp>
        <p:sp>
          <p:nvSpPr>
            <p:cNvPr id="31" name="object 29">
              <a:extLst>
                <a:ext uri="{FF2B5EF4-FFF2-40B4-BE49-F238E27FC236}">
                  <a16:creationId xmlns:a16="http://schemas.microsoft.com/office/drawing/2014/main" id="{AA212520-4B96-B4E1-55E2-07CAA89B0948}"/>
                </a:ext>
              </a:extLst>
            </p:cNvPr>
            <p:cNvSpPr/>
            <p:nvPr/>
          </p:nvSpPr>
          <p:spPr>
            <a:xfrm>
              <a:off x="5501252" y="1627051"/>
              <a:ext cx="32384" cy="46355"/>
            </a:xfrm>
            <a:custGeom>
              <a:avLst/>
              <a:gdLst/>
              <a:ahLst/>
              <a:cxnLst/>
              <a:rect l="l" t="t" r="r" b="b"/>
              <a:pathLst>
                <a:path w="32385" h="46355">
                  <a:moveTo>
                    <a:pt x="28701" y="45876"/>
                  </a:moveTo>
                  <a:lnTo>
                    <a:pt x="0" y="32981"/>
                  </a:lnTo>
                  <a:lnTo>
                    <a:pt x="32065" y="0"/>
                  </a:lnTo>
                  <a:lnTo>
                    <a:pt x="28701" y="45876"/>
                  </a:lnTo>
                  <a:close/>
                </a:path>
              </a:pathLst>
            </a:custGeom>
            <a:solidFill>
              <a:srgbClr val="434343"/>
            </a:solidFill>
          </p:spPr>
          <p:txBody>
            <a:bodyPr wrap="square" lIns="0" tIns="0" rIns="0" bIns="0" rtlCol="0"/>
            <a:lstStyle/>
            <a:p>
              <a:endParaRPr/>
            </a:p>
          </p:txBody>
        </p:sp>
        <p:sp>
          <p:nvSpPr>
            <p:cNvPr id="32" name="object 30">
              <a:extLst>
                <a:ext uri="{FF2B5EF4-FFF2-40B4-BE49-F238E27FC236}">
                  <a16:creationId xmlns:a16="http://schemas.microsoft.com/office/drawing/2014/main" id="{5C2B3D44-8634-396F-18CB-C0863976A58B}"/>
                </a:ext>
              </a:extLst>
            </p:cNvPr>
            <p:cNvSpPr/>
            <p:nvPr/>
          </p:nvSpPr>
          <p:spPr>
            <a:xfrm>
              <a:off x="5501252" y="1627051"/>
              <a:ext cx="32384" cy="46355"/>
            </a:xfrm>
            <a:custGeom>
              <a:avLst/>
              <a:gdLst/>
              <a:ahLst/>
              <a:cxnLst/>
              <a:rect l="l" t="t" r="r" b="b"/>
              <a:pathLst>
                <a:path w="32385" h="46355">
                  <a:moveTo>
                    <a:pt x="28701" y="45876"/>
                  </a:moveTo>
                  <a:lnTo>
                    <a:pt x="32065" y="0"/>
                  </a:lnTo>
                  <a:lnTo>
                    <a:pt x="0" y="32981"/>
                  </a:lnTo>
                  <a:lnTo>
                    <a:pt x="28701" y="45876"/>
                  </a:lnTo>
                  <a:close/>
                </a:path>
              </a:pathLst>
            </a:custGeom>
            <a:ln w="9524">
              <a:solidFill>
                <a:srgbClr val="434343"/>
              </a:solidFill>
            </a:ln>
          </p:spPr>
          <p:txBody>
            <a:bodyPr wrap="square" lIns="0" tIns="0" rIns="0" bIns="0" rtlCol="0"/>
            <a:lstStyle/>
            <a:p>
              <a:endParaRPr/>
            </a:p>
          </p:txBody>
        </p:sp>
      </p:grpSp>
      <p:pic>
        <p:nvPicPr>
          <p:cNvPr id="33" name="object 31">
            <a:extLst>
              <a:ext uri="{FF2B5EF4-FFF2-40B4-BE49-F238E27FC236}">
                <a16:creationId xmlns:a16="http://schemas.microsoft.com/office/drawing/2014/main" id="{6F45978B-0AE1-C6DF-B853-31293E9512A1}"/>
              </a:ext>
            </a:extLst>
          </p:cNvPr>
          <p:cNvPicPr/>
          <p:nvPr/>
        </p:nvPicPr>
        <p:blipFill>
          <a:blip r:embed="rId6" cstate="print"/>
          <a:stretch>
            <a:fillRect/>
          </a:stretch>
        </p:blipFill>
        <p:spPr>
          <a:xfrm>
            <a:off x="5383237" y="3503328"/>
            <a:ext cx="359399" cy="331316"/>
          </a:xfrm>
          <a:prstGeom prst="rect">
            <a:avLst/>
          </a:prstGeom>
        </p:spPr>
      </p:pic>
      <p:grpSp>
        <p:nvGrpSpPr>
          <p:cNvPr id="34" name="object 32">
            <a:extLst>
              <a:ext uri="{FF2B5EF4-FFF2-40B4-BE49-F238E27FC236}">
                <a16:creationId xmlns:a16="http://schemas.microsoft.com/office/drawing/2014/main" id="{0085DEA8-9664-BC07-6A86-F4FB4E3319CC}"/>
              </a:ext>
            </a:extLst>
          </p:cNvPr>
          <p:cNvGrpSpPr/>
          <p:nvPr/>
        </p:nvGrpSpPr>
        <p:grpSpPr>
          <a:xfrm>
            <a:off x="7280645" y="2128579"/>
            <a:ext cx="414655" cy="448309"/>
            <a:chOff x="6017247" y="1264325"/>
            <a:chExt cx="414655" cy="448309"/>
          </a:xfrm>
        </p:grpSpPr>
        <p:pic>
          <p:nvPicPr>
            <p:cNvPr id="35" name="object 33">
              <a:extLst>
                <a:ext uri="{FF2B5EF4-FFF2-40B4-BE49-F238E27FC236}">
                  <a16:creationId xmlns:a16="http://schemas.microsoft.com/office/drawing/2014/main" id="{39A3802E-F70C-2377-8543-5CD4C255A446}"/>
                </a:ext>
              </a:extLst>
            </p:cNvPr>
            <p:cNvPicPr/>
            <p:nvPr/>
          </p:nvPicPr>
          <p:blipFill>
            <a:blip r:embed="rId2" cstate="print"/>
            <a:stretch>
              <a:fillRect/>
            </a:stretch>
          </p:blipFill>
          <p:spPr>
            <a:xfrm>
              <a:off x="6017247" y="1438200"/>
              <a:ext cx="274319" cy="274319"/>
            </a:xfrm>
            <a:prstGeom prst="rect">
              <a:avLst/>
            </a:prstGeom>
          </p:spPr>
        </p:pic>
        <p:pic>
          <p:nvPicPr>
            <p:cNvPr id="36" name="object 34">
              <a:extLst>
                <a:ext uri="{FF2B5EF4-FFF2-40B4-BE49-F238E27FC236}">
                  <a16:creationId xmlns:a16="http://schemas.microsoft.com/office/drawing/2014/main" id="{2909F68B-D5A0-4D86-82CD-4D8E63B9B74A}"/>
                </a:ext>
              </a:extLst>
            </p:cNvPr>
            <p:cNvPicPr/>
            <p:nvPr/>
          </p:nvPicPr>
          <p:blipFill>
            <a:blip r:embed="rId7" cstate="print"/>
            <a:stretch>
              <a:fillRect/>
            </a:stretch>
          </p:blipFill>
          <p:spPr>
            <a:xfrm>
              <a:off x="6214437" y="1264325"/>
              <a:ext cx="216899" cy="216899"/>
            </a:xfrm>
            <a:prstGeom prst="rect">
              <a:avLst/>
            </a:prstGeom>
          </p:spPr>
        </p:pic>
      </p:grpSp>
      <p:sp>
        <p:nvSpPr>
          <p:cNvPr id="37" name="object 35">
            <a:extLst>
              <a:ext uri="{FF2B5EF4-FFF2-40B4-BE49-F238E27FC236}">
                <a16:creationId xmlns:a16="http://schemas.microsoft.com/office/drawing/2014/main" id="{0B13A8D1-4D89-5DD8-C07D-9FADE21F0DF3}"/>
              </a:ext>
            </a:extLst>
          </p:cNvPr>
          <p:cNvSpPr/>
          <p:nvPr/>
        </p:nvSpPr>
        <p:spPr>
          <a:xfrm>
            <a:off x="7910070" y="2172541"/>
            <a:ext cx="1843405" cy="433705"/>
          </a:xfrm>
          <a:custGeom>
            <a:avLst/>
            <a:gdLst/>
            <a:ahLst/>
            <a:cxnLst/>
            <a:rect l="l" t="t" r="r" b="b"/>
            <a:pathLst>
              <a:path w="1843404" h="433705">
                <a:moveTo>
                  <a:pt x="279227" y="72199"/>
                </a:moveTo>
                <a:lnTo>
                  <a:pt x="284901" y="44096"/>
                </a:lnTo>
                <a:lnTo>
                  <a:pt x="300374" y="21146"/>
                </a:lnTo>
                <a:lnTo>
                  <a:pt x="323323" y="5673"/>
                </a:lnTo>
                <a:lnTo>
                  <a:pt x="351427" y="0"/>
                </a:lnTo>
                <a:lnTo>
                  <a:pt x="539827" y="0"/>
                </a:lnTo>
                <a:lnTo>
                  <a:pt x="930727" y="0"/>
                </a:lnTo>
                <a:lnTo>
                  <a:pt x="1770627" y="0"/>
                </a:lnTo>
                <a:lnTo>
                  <a:pt x="1784778" y="1400"/>
                </a:lnTo>
                <a:lnTo>
                  <a:pt x="1821680" y="21146"/>
                </a:lnTo>
                <a:lnTo>
                  <a:pt x="1841427" y="58048"/>
                </a:lnTo>
                <a:lnTo>
                  <a:pt x="1842827" y="72199"/>
                </a:lnTo>
                <a:lnTo>
                  <a:pt x="1842827" y="252699"/>
                </a:lnTo>
                <a:lnTo>
                  <a:pt x="1842827" y="360999"/>
                </a:lnTo>
                <a:lnTo>
                  <a:pt x="1837153" y="389103"/>
                </a:lnTo>
                <a:lnTo>
                  <a:pt x="1821680" y="412053"/>
                </a:lnTo>
                <a:lnTo>
                  <a:pt x="1798731" y="427526"/>
                </a:lnTo>
                <a:lnTo>
                  <a:pt x="1770627" y="433199"/>
                </a:lnTo>
                <a:lnTo>
                  <a:pt x="930727" y="433199"/>
                </a:lnTo>
                <a:lnTo>
                  <a:pt x="539827" y="433199"/>
                </a:lnTo>
                <a:lnTo>
                  <a:pt x="351427" y="433199"/>
                </a:lnTo>
                <a:lnTo>
                  <a:pt x="323323" y="427526"/>
                </a:lnTo>
                <a:lnTo>
                  <a:pt x="300374" y="412053"/>
                </a:lnTo>
                <a:lnTo>
                  <a:pt x="284901" y="389103"/>
                </a:lnTo>
                <a:lnTo>
                  <a:pt x="279227" y="360999"/>
                </a:lnTo>
                <a:lnTo>
                  <a:pt x="0" y="235361"/>
                </a:lnTo>
                <a:lnTo>
                  <a:pt x="279227" y="252699"/>
                </a:lnTo>
                <a:lnTo>
                  <a:pt x="279227" y="72199"/>
                </a:lnTo>
                <a:close/>
              </a:path>
            </a:pathLst>
          </a:custGeom>
          <a:ln w="9524">
            <a:solidFill>
              <a:srgbClr val="0D64D1"/>
            </a:solidFill>
            <a:prstDash val="lgDash"/>
          </a:ln>
        </p:spPr>
        <p:txBody>
          <a:bodyPr wrap="square" lIns="0" tIns="0" rIns="0" bIns="0" rtlCol="0"/>
          <a:lstStyle/>
          <a:p>
            <a:endParaRPr/>
          </a:p>
        </p:txBody>
      </p:sp>
      <p:sp>
        <p:nvSpPr>
          <p:cNvPr id="38" name="object 36">
            <a:extLst>
              <a:ext uri="{FF2B5EF4-FFF2-40B4-BE49-F238E27FC236}">
                <a16:creationId xmlns:a16="http://schemas.microsoft.com/office/drawing/2014/main" id="{39597B59-A1B5-DA51-E6ED-35CD911C9104}"/>
              </a:ext>
            </a:extLst>
          </p:cNvPr>
          <p:cNvSpPr txBox="1"/>
          <p:nvPr/>
        </p:nvSpPr>
        <p:spPr>
          <a:xfrm>
            <a:off x="7001765" y="2199403"/>
            <a:ext cx="2348230" cy="607695"/>
          </a:xfrm>
          <a:prstGeom prst="rect">
            <a:avLst/>
          </a:prstGeom>
        </p:spPr>
        <p:txBody>
          <a:bodyPr vert="horz" wrap="square" lIns="0" tIns="8890" rIns="0" bIns="0" rtlCol="0">
            <a:spAutoFit/>
          </a:bodyPr>
          <a:lstStyle/>
          <a:p>
            <a:pPr marL="1294130" marR="5080">
              <a:lnSpc>
                <a:spcPct val="102299"/>
              </a:lnSpc>
              <a:spcBef>
                <a:spcPts val="70"/>
              </a:spcBef>
            </a:pPr>
            <a:r>
              <a:rPr sz="1100" b="1" i="1" spc="-30" dirty="0">
                <a:solidFill>
                  <a:srgbClr val="0D64D1"/>
                </a:solidFill>
                <a:latin typeface="Trebuchet MS"/>
                <a:cs typeface="Trebuchet MS"/>
              </a:rPr>
              <a:t>Can</a:t>
            </a:r>
            <a:r>
              <a:rPr sz="1100" b="1" i="1" spc="-60" dirty="0">
                <a:solidFill>
                  <a:srgbClr val="0D64D1"/>
                </a:solidFill>
                <a:latin typeface="Trebuchet MS"/>
                <a:cs typeface="Trebuchet MS"/>
              </a:rPr>
              <a:t> </a:t>
            </a:r>
            <a:r>
              <a:rPr sz="1100" b="1" i="1" dirty="0">
                <a:solidFill>
                  <a:srgbClr val="0D64D1"/>
                </a:solidFill>
                <a:latin typeface="Trebuchet MS"/>
                <a:cs typeface="Trebuchet MS"/>
              </a:rPr>
              <a:t>I</a:t>
            </a:r>
            <a:r>
              <a:rPr sz="1100" b="1" i="1" spc="-55" dirty="0">
                <a:solidFill>
                  <a:srgbClr val="0D64D1"/>
                </a:solidFill>
                <a:latin typeface="Trebuchet MS"/>
                <a:cs typeface="Trebuchet MS"/>
              </a:rPr>
              <a:t> </a:t>
            </a:r>
            <a:r>
              <a:rPr sz="1100" b="1" i="1" spc="-70" dirty="0">
                <a:solidFill>
                  <a:srgbClr val="0D64D1"/>
                </a:solidFill>
                <a:latin typeface="Trebuchet MS"/>
                <a:cs typeface="Trebuchet MS"/>
              </a:rPr>
              <a:t>trust</a:t>
            </a:r>
            <a:r>
              <a:rPr sz="1100" b="1" i="1" spc="-55" dirty="0">
                <a:solidFill>
                  <a:srgbClr val="0D64D1"/>
                </a:solidFill>
                <a:latin typeface="Trebuchet MS"/>
                <a:cs typeface="Trebuchet MS"/>
              </a:rPr>
              <a:t> </a:t>
            </a:r>
            <a:r>
              <a:rPr sz="1100" b="1" i="1" spc="-50" dirty="0">
                <a:solidFill>
                  <a:srgbClr val="0D64D1"/>
                </a:solidFill>
                <a:latin typeface="Trebuchet MS"/>
                <a:cs typeface="Trebuchet MS"/>
              </a:rPr>
              <a:t>our</a:t>
            </a:r>
            <a:r>
              <a:rPr sz="1100" b="1" i="1" spc="-60" dirty="0">
                <a:solidFill>
                  <a:srgbClr val="0D64D1"/>
                </a:solidFill>
                <a:latin typeface="Trebuchet MS"/>
                <a:cs typeface="Trebuchet MS"/>
              </a:rPr>
              <a:t> </a:t>
            </a:r>
            <a:r>
              <a:rPr sz="1100" b="1" i="1" spc="-25" dirty="0">
                <a:solidFill>
                  <a:srgbClr val="0D64D1"/>
                </a:solidFill>
                <a:latin typeface="Trebuchet MS"/>
                <a:cs typeface="Trebuchet MS"/>
              </a:rPr>
              <a:t>AI </a:t>
            </a:r>
            <a:r>
              <a:rPr sz="1100" b="1" i="1" spc="-10" dirty="0">
                <a:solidFill>
                  <a:srgbClr val="0D64D1"/>
                </a:solidFill>
                <a:latin typeface="Trebuchet MS"/>
                <a:cs typeface="Trebuchet MS"/>
              </a:rPr>
              <a:t>decisions?</a:t>
            </a:r>
            <a:endParaRPr sz="1100">
              <a:latin typeface="Trebuchet MS"/>
              <a:cs typeface="Trebuchet MS"/>
            </a:endParaRPr>
          </a:p>
          <a:p>
            <a:pPr marL="12700">
              <a:lnSpc>
                <a:spcPct val="100000"/>
              </a:lnSpc>
              <a:spcBef>
                <a:spcPts val="710"/>
              </a:spcBef>
            </a:pPr>
            <a:r>
              <a:rPr sz="1000" dirty="0">
                <a:solidFill>
                  <a:srgbClr val="434343"/>
                </a:solidFill>
                <a:latin typeface="Trebuchet MS"/>
                <a:cs typeface="Trebuchet MS"/>
              </a:rPr>
              <a:t>Business</a:t>
            </a:r>
            <a:r>
              <a:rPr sz="1000" spc="160" dirty="0">
                <a:solidFill>
                  <a:srgbClr val="434343"/>
                </a:solidFill>
                <a:latin typeface="Trebuchet MS"/>
                <a:cs typeface="Trebuchet MS"/>
              </a:rPr>
              <a:t> </a:t>
            </a:r>
            <a:r>
              <a:rPr sz="1000" spc="-10" dirty="0">
                <a:solidFill>
                  <a:srgbClr val="434343"/>
                </a:solidFill>
                <a:latin typeface="Trebuchet MS"/>
                <a:cs typeface="Trebuchet MS"/>
              </a:rPr>
              <a:t>Owner</a:t>
            </a:r>
            <a:endParaRPr sz="1000">
              <a:latin typeface="Trebuchet MS"/>
              <a:cs typeface="Trebuchet MS"/>
            </a:endParaRPr>
          </a:p>
        </p:txBody>
      </p:sp>
      <p:sp>
        <p:nvSpPr>
          <p:cNvPr id="39" name="object 37">
            <a:extLst>
              <a:ext uri="{FF2B5EF4-FFF2-40B4-BE49-F238E27FC236}">
                <a16:creationId xmlns:a16="http://schemas.microsoft.com/office/drawing/2014/main" id="{105083D4-A41A-BBA0-FFC4-AAC3EC2BEA7F}"/>
              </a:ext>
            </a:extLst>
          </p:cNvPr>
          <p:cNvSpPr/>
          <p:nvPr/>
        </p:nvSpPr>
        <p:spPr>
          <a:xfrm>
            <a:off x="8051466" y="5115728"/>
            <a:ext cx="1701800" cy="433705"/>
          </a:xfrm>
          <a:custGeom>
            <a:avLst/>
            <a:gdLst/>
            <a:ahLst/>
            <a:cxnLst/>
            <a:rect l="l" t="t" r="r" b="b"/>
            <a:pathLst>
              <a:path w="1701800" h="433704">
                <a:moveTo>
                  <a:pt x="137831" y="72199"/>
                </a:moveTo>
                <a:lnTo>
                  <a:pt x="143505" y="44096"/>
                </a:lnTo>
                <a:lnTo>
                  <a:pt x="158978" y="21146"/>
                </a:lnTo>
                <a:lnTo>
                  <a:pt x="181927" y="5673"/>
                </a:lnTo>
                <a:lnTo>
                  <a:pt x="210031" y="0"/>
                </a:lnTo>
                <a:lnTo>
                  <a:pt x="398431" y="0"/>
                </a:lnTo>
                <a:lnTo>
                  <a:pt x="789331" y="0"/>
                </a:lnTo>
                <a:lnTo>
                  <a:pt x="1629231" y="0"/>
                </a:lnTo>
                <a:lnTo>
                  <a:pt x="1643382" y="1400"/>
                </a:lnTo>
                <a:lnTo>
                  <a:pt x="1680284" y="21146"/>
                </a:lnTo>
                <a:lnTo>
                  <a:pt x="1700031" y="58048"/>
                </a:lnTo>
                <a:lnTo>
                  <a:pt x="1701431" y="72199"/>
                </a:lnTo>
                <a:lnTo>
                  <a:pt x="1701431" y="252699"/>
                </a:lnTo>
                <a:lnTo>
                  <a:pt x="1701431" y="360999"/>
                </a:lnTo>
                <a:lnTo>
                  <a:pt x="1695757" y="389103"/>
                </a:lnTo>
                <a:lnTo>
                  <a:pt x="1680284" y="412053"/>
                </a:lnTo>
                <a:lnTo>
                  <a:pt x="1657334" y="427526"/>
                </a:lnTo>
                <a:lnTo>
                  <a:pt x="1629231" y="433199"/>
                </a:lnTo>
                <a:lnTo>
                  <a:pt x="789331" y="433199"/>
                </a:lnTo>
                <a:lnTo>
                  <a:pt x="398431" y="433199"/>
                </a:lnTo>
                <a:lnTo>
                  <a:pt x="210031" y="433199"/>
                </a:lnTo>
                <a:lnTo>
                  <a:pt x="181927" y="427526"/>
                </a:lnTo>
                <a:lnTo>
                  <a:pt x="158978" y="412053"/>
                </a:lnTo>
                <a:lnTo>
                  <a:pt x="143505" y="389103"/>
                </a:lnTo>
                <a:lnTo>
                  <a:pt x="137831" y="360999"/>
                </a:lnTo>
                <a:lnTo>
                  <a:pt x="0" y="238051"/>
                </a:lnTo>
                <a:lnTo>
                  <a:pt x="137831" y="252699"/>
                </a:lnTo>
                <a:lnTo>
                  <a:pt x="137831" y="72199"/>
                </a:lnTo>
                <a:close/>
              </a:path>
            </a:pathLst>
          </a:custGeom>
          <a:ln w="9524">
            <a:solidFill>
              <a:srgbClr val="0D64D1"/>
            </a:solidFill>
            <a:prstDash val="lgDash"/>
          </a:ln>
        </p:spPr>
        <p:txBody>
          <a:bodyPr wrap="square" lIns="0" tIns="0" rIns="0" bIns="0" rtlCol="0"/>
          <a:lstStyle/>
          <a:p>
            <a:endParaRPr/>
          </a:p>
        </p:txBody>
      </p:sp>
      <p:sp>
        <p:nvSpPr>
          <p:cNvPr id="40" name="object 38">
            <a:extLst>
              <a:ext uri="{FF2B5EF4-FFF2-40B4-BE49-F238E27FC236}">
                <a16:creationId xmlns:a16="http://schemas.microsoft.com/office/drawing/2014/main" id="{098EFA76-DCF6-1D59-1D95-E97988EA591C}"/>
              </a:ext>
            </a:extLst>
          </p:cNvPr>
          <p:cNvSpPr txBox="1"/>
          <p:nvPr/>
        </p:nvSpPr>
        <p:spPr>
          <a:xfrm>
            <a:off x="6785270" y="4780423"/>
            <a:ext cx="2760345" cy="920115"/>
          </a:xfrm>
          <a:prstGeom prst="rect">
            <a:avLst/>
          </a:prstGeom>
        </p:spPr>
        <p:txBody>
          <a:bodyPr vert="horz" wrap="square" lIns="0" tIns="12700" rIns="0" bIns="0" rtlCol="0">
            <a:spAutoFit/>
          </a:bodyPr>
          <a:lstStyle/>
          <a:p>
            <a:pPr marL="191770">
              <a:lnSpc>
                <a:spcPct val="100000"/>
              </a:lnSpc>
              <a:spcBef>
                <a:spcPts val="100"/>
              </a:spcBef>
            </a:pPr>
            <a:r>
              <a:rPr sz="1000" spc="-10" dirty="0">
                <a:solidFill>
                  <a:srgbClr val="434343"/>
                </a:solidFill>
                <a:latin typeface="Trebuchet MS"/>
                <a:cs typeface="Trebuchet MS"/>
              </a:rPr>
              <a:t>Data</a:t>
            </a:r>
            <a:r>
              <a:rPr sz="1000" spc="-60" dirty="0">
                <a:solidFill>
                  <a:srgbClr val="434343"/>
                </a:solidFill>
                <a:latin typeface="Trebuchet MS"/>
                <a:cs typeface="Trebuchet MS"/>
              </a:rPr>
              <a:t> </a:t>
            </a:r>
            <a:r>
              <a:rPr sz="1000" spc="-10" dirty="0">
                <a:solidFill>
                  <a:srgbClr val="434343"/>
                </a:solidFill>
                <a:latin typeface="Trebuchet MS"/>
                <a:cs typeface="Trebuchet MS"/>
              </a:rPr>
              <a:t>Scientists</a:t>
            </a:r>
            <a:endParaRPr sz="1000">
              <a:latin typeface="Trebuchet MS"/>
              <a:cs typeface="Trebuchet MS"/>
            </a:endParaRPr>
          </a:p>
          <a:p>
            <a:pPr>
              <a:lnSpc>
                <a:spcPct val="100000"/>
              </a:lnSpc>
              <a:spcBef>
                <a:spcPts val="50"/>
              </a:spcBef>
            </a:pPr>
            <a:endParaRPr sz="1350">
              <a:latin typeface="Trebuchet MS"/>
              <a:cs typeface="Trebuchet MS"/>
            </a:endParaRPr>
          </a:p>
          <a:p>
            <a:pPr marL="1510665" marR="5080">
              <a:lnSpc>
                <a:spcPct val="102299"/>
              </a:lnSpc>
            </a:pPr>
            <a:r>
              <a:rPr sz="1100" b="1" i="1" spc="-40" dirty="0">
                <a:solidFill>
                  <a:srgbClr val="0D64D1"/>
                </a:solidFill>
                <a:latin typeface="Trebuchet MS"/>
                <a:cs typeface="Trebuchet MS"/>
              </a:rPr>
              <a:t>Are</a:t>
            </a:r>
            <a:r>
              <a:rPr sz="1100" b="1" i="1" spc="-45" dirty="0">
                <a:solidFill>
                  <a:srgbClr val="0D64D1"/>
                </a:solidFill>
                <a:latin typeface="Trebuchet MS"/>
                <a:cs typeface="Trebuchet MS"/>
              </a:rPr>
              <a:t> </a:t>
            </a:r>
            <a:r>
              <a:rPr sz="1100" b="1" i="1" spc="-35" dirty="0">
                <a:solidFill>
                  <a:srgbClr val="0D64D1"/>
                </a:solidFill>
                <a:latin typeface="Trebuchet MS"/>
                <a:cs typeface="Trebuchet MS"/>
              </a:rPr>
              <a:t>these</a:t>
            </a:r>
            <a:r>
              <a:rPr sz="1100" b="1" i="1" spc="-40" dirty="0">
                <a:solidFill>
                  <a:srgbClr val="0D64D1"/>
                </a:solidFill>
                <a:latin typeface="Trebuchet MS"/>
                <a:cs typeface="Trebuchet MS"/>
              </a:rPr>
              <a:t> </a:t>
            </a:r>
            <a:r>
              <a:rPr sz="1100" b="1" i="1" dirty="0">
                <a:solidFill>
                  <a:srgbClr val="0D64D1"/>
                </a:solidFill>
                <a:latin typeface="Trebuchet MS"/>
                <a:cs typeface="Trebuchet MS"/>
              </a:rPr>
              <a:t>AI</a:t>
            </a:r>
            <a:r>
              <a:rPr sz="1100" b="1" i="1" spc="-45" dirty="0">
                <a:solidFill>
                  <a:srgbClr val="0D64D1"/>
                </a:solidFill>
                <a:latin typeface="Trebuchet MS"/>
                <a:cs typeface="Trebuchet MS"/>
              </a:rPr>
              <a:t> </a:t>
            </a:r>
            <a:r>
              <a:rPr sz="1100" b="1" i="1" spc="-20" dirty="0">
                <a:solidFill>
                  <a:srgbClr val="0D64D1"/>
                </a:solidFill>
                <a:latin typeface="Trebuchet MS"/>
                <a:cs typeface="Trebuchet MS"/>
              </a:rPr>
              <a:t>system </a:t>
            </a:r>
            <a:r>
              <a:rPr sz="1100" b="1" i="1" spc="-25" dirty="0">
                <a:solidFill>
                  <a:srgbClr val="0D64D1"/>
                </a:solidFill>
                <a:latin typeface="Trebuchet MS"/>
                <a:cs typeface="Trebuchet MS"/>
              </a:rPr>
              <a:t>decisions </a:t>
            </a:r>
            <a:r>
              <a:rPr sz="1100" b="1" i="1" spc="-10" dirty="0">
                <a:solidFill>
                  <a:srgbClr val="0D64D1"/>
                </a:solidFill>
                <a:latin typeface="Trebuchet MS"/>
                <a:cs typeface="Trebuchet MS"/>
              </a:rPr>
              <a:t>fair?</a:t>
            </a:r>
            <a:endParaRPr sz="1100">
              <a:latin typeface="Trebuchet MS"/>
              <a:cs typeface="Trebuchet MS"/>
            </a:endParaRPr>
          </a:p>
          <a:p>
            <a:pPr marL="12700">
              <a:lnSpc>
                <a:spcPct val="100000"/>
              </a:lnSpc>
              <a:spcBef>
                <a:spcPts val="320"/>
              </a:spcBef>
            </a:pPr>
            <a:r>
              <a:rPr sz="1000" spc="-40" dirty="0">
                <a:solidFill>
                  <a:srgbClr val="434343"/>
                </a:solidFill>
                <a:latin typeface="Trebuchet MS"/>
                <a:cs typeface="Trebuchet MS"/>
              </a:rPr>
              <a:t>Internal</a:t>
            </a:r>
            <a:r>
              <a:rPr sz="1000" spc="-25" dirty="0">
                <a:solidFill>
                  <a:srgbClr val="434343"/>
                </a:solidFill>
                <a:latin typeface="Trebuchet MS"/>
                <a:cs typeface="Trebuchet MS"/>
              </a:rPr>
              <a:t> </a:t>
            </a:r>
            <a:r>
              <a:rPr sz="1000" spc="-60" dirty="0">
                <a:solidFill>
                  <a:srgbClr val="434343"/>
                </a:solidFill>
                <a:latin typeface="Trebuchet MS"/>
                <a:cs typeface="Trebuchet MS"/>
              </a:rPr>
              <a:t>Audit,</a:t>
            </a:r>
            <a:r>
              <a:rPr sz="1000" spc="-20" dirty="0">
                <a:solidFill>
                  <a:srgbClr val="434343"/>
                </a:solidFill>
                <a:latin typeface="Trebuchet MS"/>
                <a:cs typeface="Trebuchet MS"/>
              </a:rPr>
              <a:t> </a:t>
            </a:r>
            <a:r>
              <a:rPr sz="1000" spc="-10" dirty="0">
                <a:solidFill>
                  <a:srgbClr val="434343"/>
                </a:solidFill>
                <a:latin typeface="Trebuchet MS"/>
                <a:cs typeface="Trebuchet MS"/>
              </a:rPr>
              <a:t>Regulators</a:t>
            </a:r>
            <a:endParaRPr sz="1000">
              <a:latin typeface="Trebuchet MS"/>
              <a:cs typeface="Trebuchet MS"/>
            </a:endParaRPr>
          </a:p>
        </p:txBody>
      </p:sp>
      <p:grpSp>
        <p:nvGrpSpPr>
          <p:cNvPr id="41" name="object 39">
            <a:extLst>
              <a:ext uri="{FF2B5EF4-FFF2-40B4-BE49-F238E27FC236}">
                <a16:creationId xmlns:a16="http://schemas.microsoft.com/office/drawing/2014/main" id="{25E3D422-E0DE-6CE8-18DA-1EA1125B296B}"/>
              </a:ext>
            </a:extLst>
          </p:cNvPr>
          <p:cNvGrpSpPr/>
          <p:nvPr/>
        </p:nvGrpSpPr>
        <p:grpSpPr>
          <a:xfrm>
            <a:off x="7257308" y="2814804"/>
            <a:ext cx="433705" cy="426720"/>
            <a:chOff x="5993910" y="1950550"/>
            <a:chExt cx="433705" cy="426720"/>
          </a:xfrm>
        </p:grpSpPr>
        <p:pic>
          <p:nvPicPr>
            <p:cNvPr id="42" name="object 40">
              <a:extLst>
                <a:ext uri="{FF2B5EF4-FFF2-40B4-BE49-F238E27FC236}">
                  <a16:creationId xmlns:a16="http://schemas.microsoft.com/office/drawing/2014/main" id="{CEE3F063-FBAD-63A1-D15F-D64D51E1B232}"/>
                </a:ext>
              </a:extLst>
            </p:cNvPr>
            <p:cNvPicPr/>
            <p:nvPr/>
          </p:nvPicPr>
          <p:blipFill>
            <a:blip r:embed="rId2" cstate="print"/>
            <a:stretch>
              <a:fillRect/>
            </a:stretch>
          </p:blipFill>
          <p:spPr>
            <a:xfrm>
              <a:off x="5993910" y="2102925"/>
              <a:ext cx="274319" cy="274319"/>
            </a:xfrm>
            <a:prstGeom prst="rect">
              <a:avLst/>
            </a:prstGeom>
          </p:spPr>
        </p:pic>
        <p:pic>
          <p:nvPicPr>
            <p:cNvPr id="43" name="object 41">
              <a:extLst>
                <a:ext uri="{FF2B5EF4-FFF2-40B4-BE49-F238E27FC236}">
                  <a16:creationId xmlns:a16="http://schemas.microsoft.com/office/drawing/2014/main" id="{AFB89301-9ADD-5B43-C98C-B42DD1F7AE73}"/>
                </a:ext>
              </a:extLst>
            </p:cNvPr>
            <p:cNvPicPr/>
            <p:nvPr/>
          </p:nvPicPr>
          <p:blipFill>
            <a:blip r:embed="rId3" cstate="print"/>
            <a:stretch>
              <a:fillRect/>
            </a:stretch>
          </p:blipFill>
          <p:spPr>
            <a:xfrm>
              <a:off x="6210075" y="1950550"/>
              <a:ext cx="216949" cy="216949"/>
            </a:xfrm>
            <a:prstGeom prst="rect">
              <a:avLst/>
            </a:prstGeom>
          </p:spPr>
        </p:pic>
      </p:grpSp>
      <p:sp>
        <p:nvSpPr>
          <p:cNvPr id="44" name="object 42">
            <a:extLst>
              <a:ext uri="{FF2B5EF4-FFF2-40B4-BE49-F238E27FC236}">
                <a16:creationId xmlns:a16="http://schemas.microsoft.com/office/drawing/2014/main" id="{E45B3DDE-3138-DD91-21FE-13BA0135C264}"/>
              </a:ext>
            </a:extLst>
          </p:cNvPr>
          <p:cNvSpPr txBox="1"/>
          <p:nvPr/>
        </p:nvSpPr>
        <p:spPr>
          <a:xfrm>
            <a:off x="6932791" y="3270799"/>
            <a:ext cx="104775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434343"/>
                </a:solidFill>
                <a:latin typeface="Trebuchet MS"/>
                <a:cs typeface="Trebuchet MS"/>
              </a:rPr>
              <a:t>Customer</a:t>
            </a:r>
            <a:r>
              <a:rPr sz="1000" spc="-50" dirty="0">
                <a:solidFill>
                  <a:srgbClr val="434343"/>
                </a:solidFill>
                <a:latin typeface="Trebuchet MS"/>
                <a:cs typeface="Trebuchet MS"/>
              </a:rPr>
              <a:t> </a:t>
            </a:r>
            <a:r>
              <a:rPr sz="1000" spc="-10" dirty="0">
                <a:solidFill>
                  <a:srgbClr val="434343"/>
                </a:solidFill>
                <a:latin typeface="Trebuchet MS"/>
                <a:cs typeface="Trebuchet MS"/>
              </a:rPr>
              <a:t>Support</a:t>
            </a:r>
            <a:endParaRPr sz="1000">
              <a:latin typeface="Trebuchet MS"/>
              <a:cs typeface="Trebuchet MS"/>
            </a:endParaRPr>
          </a:p>
        </p:txBody>
      </p:sp>
      <p:sp>
        <p:nvSpPr>
          <p:cNvPr id="45" name="object 43">
            <a:extLst>
              <a:ext uri="{FF2B5EF4-FFF2-40B4-BE49-F238E27FC236}">
                <a16:creationId xmlns:a16="http://schemas.microsoft.com/office/drawing/2014/main" id="{16F347DD-E204-E644-49C4-877BDC77BB88}"/>
              </a:ext>
            </a:extLst>
          </p:cNvPr>
          <p:cNvSpPr/>
          <p:nvPr/>
        </p:nvSpPr>
        <p:spPr>
          <a:xfrm>
            <a:off x="7933649" y="2887743"/>
            <a:ext cx="1819275" cy="433705"/>
          </a:xfrm>
          <a:custGeom>
            <a:avLst/>
            <a:gdLst/>
            <a:ahLst/>
            <a:cxnLst/>
            <a:rect l="l" t="t" r="r" b="b"/>
            <a:pathLst>
              <a:path w="1819275" h="433705">
                <a:moveTo>
                  <a:pt x="255648" y="72199"/>
                </a:moveTo>
                <a:lnTo>
                  <a:pt x="261322" y="44096"/>
                </a:lnTo>
                <a:lnTo>
                  <a:pt x="276795" y="21146"/>
                </a:lnTo>
                <a:lnTo>
                  <a:pt x="299744" y="5673"/>
                </a:lnTo>
                <a:lnTo>
                  <a:pt x="327848" y="0"/>
                </a:lnTo>
                <a:lnTo>
                  <a:pt x="516248" y="0"/>
                </a:lnTo>
                <a:lnTo>
                  <a:pt x="907148" y="0"/>
                </a:lnTo>
                <a:lnTo>
                  <a:pt x="1747048" y="0"/>
                </a:lnTo>
                <a:lnTo>
                  <a:pt x="1761199" y="1400"/>
                </a:lnTo>
                <a:lnTo>
                  <a:pt x="1798101" y="21146"/>
                </a:lnTo>
                <a:lnTo>
                  <a:pt x="1817848" y="58048"/>
                </a:lnTo>
                <a:lnTo>
                  <a:pt x="1819248" y="72199"/>
                </a:lnTo>
                <a:lnTo>
                  <a:pt x="1819248" y="180499"/>
                </a:lnTo>
                <a:lnTo>
                  <a:pt x="1819248" y="360999"/>
                </a:lnTo>
                <a:lnTo>
                  <a:pt x="1813574" y="389103"/>
                </a:lnTo>
                <a:lnTo>
                  <a:pt x="1798101" y="412053"/>
                </a:lnTo>
                <a:lnTo>
                  <a:pt x="1775152" y="427526"/>
                </a:lnTo>
                <a:lnTo>
                  <a:pt x="1747048" y="433199"/>
                </a:lnTo>
                <a:lnTo>
                  <a:pt x="907148" y="433199"/>
                </a:lnTo>
                <a:lnTo>
                  <a:pt x="516248" y="433199"/>
                </a:lnTo>
                <a:lnTo>
                  <a:pt x="327848" y="433199"/>
                </a:lnTo>
                <a:lnTo>
                  <a:pt x="299744" y="427526"/>
                </a:lnTo>
                <a:lnTo>
                  <a:pt x="276795" y="412053"/>
                </a:lnTo>
                <a:lnTo>
                  <a:pt x="261322" y="389103"/>
                </a:lnTo>
                <a:lnTo>
                  <a:pt x="255648" y="360999"/>
                </a:lnTo>
                <a:lnTo>
                  <a:pt x="255648" y="180499"/>
                </a:lnTo>
                <a:lnTo>
                  <a:pt x="0" y="168233"/>
                </a:lnTo>
                <a:lnTo>
                  <a:pt x="255648" y="72199"/>
                </a:lnTo>
                <a:close/>
              </a:path>
            </a:pathLst>
          </a:custGeom>
          <a:ln w="9524">
            <a:solidFill>
              <a:srgbClr val="0D64D1"/>
            </a:solidFill>
            <a:prstDash val="lgDash"/>
          </a:ln>
        </p:spPr>
        <p:txBody>
          <a:bodyPr wrap="square" lIns="0" tIns="0" rIns="0" bIns="0" rtlCol="0"/>
          <a:lstStyle/>
          <a:p>
            <a:endParaRPr/>
          </a:p>
        </p:txBody>
      </p:sp>
      <p:sp>
        <p:nvSpPr>
          <p:cNvPr id="46" name="object 44">
            <a:extLst>
              <a:ext uri="{FF2B5EF4-FFF2-40B4-BE49-F238E27FC236}">
                <a16:creationId xmlns:a16="http://schemas.microsoft.com/office/drawing/2014/main" id="{E0D377CB-2366-4526-A7AB-70921E65CB02}"/>
              </a:ext>
            </a:extLst>
          </p:cNvPr>
          <p:cNvSpPr txBox="1"/>
          <p:nvPr/>
        </p:nvSpPr>
        <p:spPr>
          <a:xfrm>
            <a:off x="8283470" y="2914605"/>
            <a:ext cx="1322070" cy="364490"/>
          </a:xfrm>
          <a:prstGeom prst="rect">
            <a:avLst/>
          </a:prstGeom>
        </p:spPr>
        <p:txBody>
          <a:bodyPr vert="horz" wrap="square" lIns="0" tIns="8890" rIns="0" bIns="0" rtlCol="0">
            <a:spAutoFit/>
          </a:bodyPr>
          <a:lstStyle/>
          <a:p>
            <a:pPr marL="12700" marR="5080">
              <a:lnSpc>
                <a:spcPct val="102299"/>
              </a:lnSpc>
              <a:spcBef>
                <a:spcPts val="70"/>
              </a:spcBef>
            </a:pPr>
            <a:r>
              <a:rPr sz="1100" b="1" i="1" spc="-35" dirty="0">
                <a:solidFill>
                  <a:srgbClr val="0D64D1"/>
                </a:solidFill>
                <a:latin typeface="Trebuchet MS"/>
                <a:cs typeface="Trebuchet MS"/>
              </a:rPr>
              <a:t>How</a:t>
            </a:r>
            <a:r>
              <a:rPr sz="1100" b="1" i="1" spc="-50" dirty="0">
                <a:solidFill>
                  <a:srgbClr val="0D64D1"/>
                </a:solidFill>
                <a:latin typeface="Trebuchet MS"/>
                <a:cs typeface="Trebuchet MS"/>
              </a:rPr>
              <a:t> do</a:t>
            </a:r>
            <a:r>
              <a:rPr sz="1100" b="1" i="1" spc="-45" dirty="0">
                <a:solidFill>
                  <a:srgbClr val="0D64D1"/>
                </a:solidFill>
                <a:latin typeface="Trebuchet MS"/>
                <a:cs typeface="Trebuchet MS"/>
              </a:rPr>
              <a:t> </a:t>
            </a:r>
            <a:r>
              <a:rPr sz="1100" b="1" i="1" dirty="0">
                <a:solidFill>
                  <a:srgbClr val="0D64D1"/>
                </a:solidFill>
                <a:latin typeface="Trebuchet MS"/>
                <a:cs typeface="Trebuchet MS"/>
              </a:rPr>
              <a:t>I</a:t>
            </a:r>
            <a:r>
              <a:rPr sz="1100" b="1" i="1" spc="-45" dirty="0">
                <a:solidFill>
                  <a:srgbClr val="0D64D1"/>
                </a:solidFill>
                <a:latin typeface="Trebuchet MS"/>
                <a:cs typeface="Trebuchet MS"/>
              </a:rPr>
              <a:t> answer </a:t>
            </a:r>
            <a:r>
              <a:rPr sz="1100" b="1" i="1" spc="-20" dirty="0">
                <a:solidFill>
                  <a:srgbClr val="0D64D1"/>
                </a:solidFill>
                <a:latin typeface="Trebuchet MS"/>
                <a:cs typeface="Trebuchet MS"/>
              </a:rPr>
              <a:t>this </a:t>
            </a:r>
            <a:r>
              <a:rPr sz="1100" b="1" i="1" spc="-35" dirty="0">
                <a:solidFill>
                  <a:srgbClr val="0D64D1"/>
                </a:solidFill>
                <a:latin typeface="Trebuchet MS"/>
                <a:cs typeface="Trebuchet MS"/>
              </a:rPr>
              <a:t>customer complaint?</a:t>
            </a:r>
            <a:endParaRPr sz="1100">
              <a:latin typeface="Trebuchet MS"/>
              <a:cs typeface="Trebuchet MS"/>
            </a:endParaRPr>
          </a:p>
        </p:txBody>
      </p:sp>
      <p:sp>
        <p:nvSpPr>
          <p:cNvPr id="47" name="object 45">
            <a:extLst>
              <a:ext uri="{FF2B5EF4-FFF2-40B4-BE49-F238E27FC236}">
                <a16:creationId xmlns:a16="http://schemas.microsoft.com/office/drawing/2014/main" id="{6F594597-11B4-FAFE-01D6-C8485C03A417}"/>
              </a:ext>
            </a:extLst>
          </p:cNvPr>
          <p:cNvSpPr/>
          <p:nvPr/>
        </p:nvSpPr>
        <p:spPr>
          <a:xfrm>
            <a:off x="8004354" y="3665506"/>
            <a:ext cx="1748789" cy="433705"/>
          </a:xfrm>
          <a:custGeom>
            <a:avLst/>
            <a:gdLst/>
            <a:ahLst/>
            <a:cxnLst/>
            <a:rect l="l" t="t" r="r" b="b"/>
            <a:pathLst>
              <a:path w="1748790" h="433705">
                <a:moveTo>
                  <a:pt x="184942" y="72199"/>
                </a:moveTo>
                <a:lnTo>
                  <a:pt x="190616" y="44096"/>
                </a:lnTo>
                <a:lnTo>
                  <a:pt x="206089" y="21146"/>
                </a:lnTo>
                <a:lnTo>
                  <a:pt x="229039" y="5673"/>
                </a:lnTo>
                <a:lnTo>
                  <a:pt x="257142" y="0"/>
                </a:lnTo>
                <a:lnTo>
                  <a:pt x="445542" y="0"/>
                </a:lnTo>
                <a:lnTo>
                  <a:pt x="836442" y="0"/>
                </a:lnTo>
                <a:lnTo>
                  <a:pt x="1676342" y="0"/>
                </a:lnTo>
                <a:lnTo>
                  <a:pt x="1690494" y="1400"/>
                </a:lnTo>
                <a:lnTo>
                  <a:pt x="1727395" y="21146"/>
                </a:lnTo>
                <a:lnTo>
                  <a:pt x="1747142" y="58048"/>
                </a:lnTo>
                <a:lnTo>
                  <a:pt x="1748542" y="72199"/>
                </a:lnTo>
                <a:lnTo>
                  <a:pt x="1748542" y="180499"/>
                </a:lnTo>
                <a:lnTo>
                  <a:pt x="1748542" y="360999"/>
                </a:lnTo>
                <a:lnTo>
                  <a:pt x="1742869" y="389103"/>
                </a:lnTo>
                <a:lnTo>
                  <a:pt x="1727396" y="412053"/>
                </a:lnTo>
                <a:lnTo>
                  <a:pt x="1704446" y="427526"/>
                </a:lnTo>
                <a:lnTo>
                  <a:pt x="1676342" y="433199"/>
                </a:lnTo>
                <a:lnTo>
                  <a:pt x="836442" y="433199"/>
                </a:lnTo>
                <a:lnTo>
                  <a:pt x="445542" y="433199"/>
                </a:lnTo>
                <a:lnTo>
                  <a:pt x="257142" y="433199"/>
                </a:lnTo>
                <a:lnTo>
                  <a:pt x="229039" y="427526"/>
                </a:lnTo>
                <a:lnTo>
                  <a:pt x="206089" y="412053"/>
                </a:lnTo>
                <a:lnTo>
                  <a:pt x="190616" y="389103"/>
                </a:lnTo>
                <a:lnTo>
                  <a:pt x="184942" y="360999"/>
                </a:lnTo>
                <a:lnTo>
                  <a:pt x="184942" y="180499"/>
                </a:lnTo>
                <a:lnTo>
                  <a:pt x="0" y="215322"/>
                </a:lnTo>
                <a:lnTo>
                  <a:pt x="184942" y="72199"/>
                </a:lnTo>
                <a:close/>
              </a:path>
            </a:pathLst>
          </a:custGeom>
          <a:ln w="9524">
            <a:solidFill>
              <a:srgbClr val="0D64D1"/>
            </a:solidFill>
            <a:prstDash val="lgDash"/>
          </a:ln>
        </p:spPr>
        <p:txBody>
          <a:bodyPr wrap="square" lIns="0" tIns="0" rIns="0" bIns="0" rtlCol="0"/>
          <a:lstStyle/>
          <a:p>
            <a:endParaRPr/>
          </a:p>
        </p:txBody>
      </p:sp>
      <p:sp>
        <p:nvSpPr>
          <p:cNvPr id="48" name="object 46">
            <a:extLst>
              <a:ext uri="{FF2B5EF4-FFF2-40B4-BE49-F238E27FC236}">
                <a16:creationId xmlns:a16="http://schemas.microsoft.com/office/drawing/2014/main" id="{447DD18B-ACC1-6660-2AD5-45E3DE8DA2BB}"/>
              </a:ext>
            </a:extLst>
          </p:cNvPr>
          <p:cNvSpPr txBox="1"/>
          <p:nvPr/>
        </p:nvSpPr>
        <p:spPr>
          <a:xfrm>
            <a:off x="8283470" y="3692368"/>
            <a:ext cx="1336675" cy="364490"/>
          </a:xfrm>
          <a:prstGeom prst="rect">
            <a:avLst/>
          </a:prstGeom>
        </p:spPr>
        <p:txBody>
          <a:bodyPr vert="horz" wrap="square" lIns="0" tIns="8890" rIns="0" bIns="0" rtlCol="0">
            <a:spAutoFit/>
          </a:bodyPr>
          <a:lstStyle/>
          <a:p>
            <a:pPr marL="12700" marR="5080">
              <a:lnSpc>
                <a:spcPct val="102299"/>
              </a:lnSpc>
              <a:spcBef>
                <a:spcPts val="70"/>
              </a:spcBef>
            </a:pPr>
            <a:r>
              <a:rPr sz="1100" b="1" i="1" spc="-35" dirty="0">
                <a:solidFill>
                  <a:srgbClr val="0D64D1"/>
                </a:solidFill>
                <a:latin typeface="Trebuchet MS"/>
                <a:cs typeface="Trebuchet MS"/>
              </a:rPr>
              <a:t>How</a:t>
            </a:r>
            <a:r>
              <a:rPr sz="1100" b="1" i="1" spc="-45" dirty="0">
                <a:solidFill>
                  <a:srgbClr val="0D64D1"/>
                </a:solidFill>
                <a:latin typeface="Trebuchet MS"/>
                <a:cs typeface="Trebuchet MS"/>
              </a:rPr>
              <a:t> </a:t>
            </a:r>
            <a:r>
              <a:rPr sz="1100" b="1" i="1" spc="-50" dirty="0">
                <a:solidFill>
                  <a:srgbClr val="0D64D1"/>
                </a:solidFill>
                <a:latin typeface="Trebuchet MS"/>
                <a:cs typeface="Trebuchet MS"/>
              </a:rPr>
              <a:t>do</a:t>
            </a:r>
            <a:r>
              <a:rPr sz="1100" b="1" i="1" spc="-40" dirty="0">
                <a:solidFill>
                  <a:srgbClr val="0D64D1"/>
                </a:solidFill>
                <a:latin typeface="Trebuchet MS"/>
                <a:cs typeface="Trebuchet MS"/>
              </a:rPr>
              <a:t> </a:t>
            </a:r>
            <a:r>
              <a:rPr sz="1100" b="1" i="1" dirty="0">
                <a:solidFill>
                  <a:srgbClr val="0D64D1"/>
                </a:solidFill>
                <a:latin typeface="Trebuchet MS"/>
                <a:cs typeface="Trebuchet MS"/>
              </a:rPr>
              <a:t>I</a:t>
            </a:r>
            <a:r>
              <a:rPr sz="1100" b="1" i="1" spc="-40" dirty="0">
                <a:solidFill>
                  <a:srgbClr val="0D64D1"/>
                </a:solidFill>
                <a:latin typeface="Trebuchet MS"/>
                <a:cs typeface="Trebuchet MS"/>
              </a:rPr>
              <a:t> </a:t>
            </a:r>
            <a:r>
              <a:rPr sz="1100" b="1" i="1" spc="-60" dirty="0">
                <a:solidFill>
                  <a:srgbClr val="0D64D1"/>
                </a:solidFill>
                <a:latin typeface="Trebuchet MS"/>
                <a:cs typeface="Trebuchet MS"/>
              </a:rPr>
              <a:t>monitor</a:t>
            </a:r>
            <a:r>
              <a:rPr sz="1100" b="1" i="1" spc="-40" dirty="0">
                <a:solidFill>
                  <a:srgbClr val="0D64D1"/>
                </a:solidFill>
                <a:latin typeface="Trebuchet MS"/>
                <a:cs typeface="Trebuchet MS"/>
              </a:rPr>
              <a:t> and </a:t>
            </a:r>
            <a:r>
              <a:rPr sz="1100" b="1" i="1" spc="-35" dirty="0">
                <a:solidFill>
                  <a:srgbClr val="0D64D1"/>
                </a:solidFill>
                <a:latin typeface="Trebuchet MS"/>
                <a:cs typeface="Trebuchet MS"/>
              </a:rPr>
              <a:t>debug</a:t>
            </a:r>
            <a:r>
              <a:rPr sz="1100" b="1" i="1" spc="-50" dirty="0">
                <a:solidFill>
                  <a:srgbClr val="0D64D1"/>
                </a:solidFill>
                <a:latin typeface="Trebuchet MS"/>
                <a:cs typeface="Trebuchet MS"/>
              </a:rPr>
              <a:t> </a:t>
            </a:r>
            <a:r>
              <a:rPr sz="1100" b="1" i="1" spc="-45" dirty="0">
                <a:solidFill>
                  <a:srgbClr val="0D64D1"/>
                </a:solidFill>
                <a:latin typeface="Trebuchet MS"/>
                <a:cs typeface="Trebuchet MS"/>
              </a:rPr>
              <a:t>this </a:t>
            </a:r>
            <a:r>
              <a:rPr sz="1100" b="1" i="1" spc="-10" dirty="0">
                <a:solidFill>
                  <a:srgbClr val="0D64D1"/>
                </a:solidFill>
                <a:latin typeface="Trebuchet MS"/>
                <a:cs typeface="Trebuchet MS"/>
              </a:rPr>
              <a:t>model?</a:t>
            </a:r>
            <a:endParaRPr sz="1100">
              <a:latin typeface="Trebuchet MS"/>
              <a:cs typeface="Trebuchet MS"/>
            </a:endParaRPr>
          </a:p>
        </p:txBody>
      </p:sp>
      <p:sp>
        <p:nvSpPr>
          <p:cNvPr id="49" name="object 47">
            <a:extLst>
              <a:ext uri="{FF2B5EF4-FFF2-40B4-BE49-F238E27FC236}">
                <a16:creationId xmlns:a16="http://schemas.microsoft.com/office/drawing/2014/main" id="{7F02318A-B02F-9598-7779-ACC0D7FB1042}"/>
              </a:ext>
            </a:extLst>
          </p:cNvPr>
          <p:cNvSpPr/>
          <p:nvPr/>
        </p:nvSpPr>
        <p:spPr>
          <a:xfrm>
            <a:off x="7980776" y="4426306"/>
            <a:ext cx="1772285" cy="433705"/>
          </a:xfrm>
          <a:custGeom>
            <a:avLst/>
            <a:gdLst/>
            <a:ahLst/>
            <a:cxnLst/>
            <a:rect l="l" t="t" r="r" b="b"/>
            <a:pathLst>
              <a:path w="1772284" h="433704">
                <a:moveTo>
                  <a:pt x="208521" y="72199"/>
                </a:moveTo>
                <a:lnTo>
                  <a:pt x="214195" y="44096"/>
                </a:lnTo>
                <a:lnTo>
                  <a:pt x="229668" y="21146"/>
                </a:lnTo>
                <a:lnTo>
                  <a:pt x="252618" y="5673"/>
                </a:lnTo>
                <a:lnTo>
                  <a:pt x="280721" y="0"/>
                </a:lnTo>
                <a:lnTo>
                  <a:pt x="469121" y="0"/>
                </a:lnTo>
                <a:lnTo>
                  <a:pt x="860021" y="0"/>
                </a:lnTo>
                <a:lnTo>
                  <a:pt x="1699921" y="0"/>
                </a:lnTo>
                <a:lnTo>
                  <a:pt x="1714073" y="1400"/>
                </a:lnTo>
                <a:lnTo>
                  <a:pt x="1750974" y="21146"/>
                </a:lnTo>
                <a:lnTo>
                  <a:pt x="1770721" y="58048"/>
                </a:lnTo>
                <a:lnTo>
                  <a:pt x="1772121" y="72199"/>
                </a:lnTo>
                <a:lnTo>
                  <a:pt x="1772121" y="180499"/>
                </a:lnTo>
                <a:lnTo>
                  <a:pt x="1772121" y="360999"/>
                </a:lnTo>
                <a:lnTo>
                  <a:pt x="1766448" y="389103"/>
                </a:lnTo>
                <a:lnTo>
                  <a:pt x="1750975" y="412053"/>
                </a:lnTo>
                <a:lnTo>
                  <a:pt x="1728025" y="427526"/>
                </a:lnTo>
                <a:lnTo>
                  <a:pt x="1699921" y="433199"/>
                </a:lnTo>
                <a:lnTo>
                  <a:pt x="860021" y="433199"/>
                </a:lnTo>
                <a:lnTo>
                  <a:pt x="469121" y="433199"/>
                </a:lnTo>
                <a:lnTo>
                  <a:pt x="280721" y="433199"/>
                </a:lnTo>
                <a:lnTo>
                  <a:pt x="252618" y="427526"/>
                </a:lnTo>
                <a:lnTo>
                  <a:pt x="229668" y="412053"/>
                </a:lnTo>
                <a:lnTo>
                  <a:pt x="214195" y="389103"/>
                </a:lnTo>
                <a:lnTo>
                  <a:pt x="208521" y="360999"/>
                </a:lnTo>
                <a:lnTo>
                  <a:pt x="208521" y="180499"/>
                </a:lnTo>
                <a:lnTo>
                  <a:pt x="0" y="149748"/>
                </a:lnTo>
                <a:lnTo>
                  <a:pt x="208521" y="72199"/>
                </a:lnTo>
                <a:close/>
              </a:path>
            </a:pathLst>
          </a:custGeom>
          <a:ln w="9524">
            <a:solidFill>
              <a:srgbClr val="0D64D1"/>
            </a:solidFill>
            <a:prstDash val="lgDash"/>
          </a:ln>
        </p:spPr>
        <p:txBody>
          <a:bodyPr wrap="square" lIns="0" tIns="0" rIns="0" bIns="0" rtlCol="0"/>
          <a:lstStyle/>
          <a:p>
            <a:endParaRPr/>
          </a:p>
        </p:txBody>
      </p:sp>
      <p:sp>
        <p:nvSpPr>
          <p:cNvPr id="50" name="object 48">
            <a:extLst>
              <a:ext uri="{FF2B5EF4-FFF2-40B4-BE49-F238E27FC236}">
                <a16:creationId xmlns:a16="http://schemas.microsoft.com/office/drawing/2014/main" id="{BE365397-5E35-64E5-EC0B-08CB065F5C45}"/>
              </a:ext>
            </a:extLst>
          </p:cNvPr>
          <p:cNvSpPr txBox="1"/>
          <p:nvPr/>
        </p:nvSpPr>
        <p:spPr>
          <a:xfrm>
            <a:off x="8283470" y="4453168"/>
            <a:ext cx="1348105" cy="364490"/>
          </a:xfrm>
          <a:prstGeom prst="rect">
            <a:avLst/>
          </a:prstGeom>
        </p:spPr>
        <p:txBody>
          <a:bodyPr vert="horz" wrap="square" lIns="0" tIns="8890" rIns="0" bIns="0" rtlCol="0">
            <a:spAutoFit/>
          </a:bodyPr>
          <a:lstStyle/>
          <a:p>
            <a:pPr marL="12700" marR="5080">
              <a:lnSpc>
                <a:spcPct val="102299"/>
              </a:lnSpc>
              <a:spcBef>
                <a:spcPts val="70"/>
              </a:spcBef>
            </a:pPr>
            <a:r>
              <a:rPr sz="1100" b="1" i="1" dirty="0">
                <a:solidFill>
                  <a:srgbClr val="0D64D1"/>
                </a:solidFill>
                <a:latin typeface="Trebuchet MS"/>
                <a:cs typeface="Trebuchet MS"/>
              </a:rPr>
              <a:t>Is</a:t>
            </a:r>
            <a:r>
              <a:rPr sz="1100" b="1" i="1" spc="-45" dirty="0">
                <a:solidFill>
                  <a:srgbClr val="0D64D1"/>
                </a:solidFill>
                <a:latin typeface="Trebuchet MS"/>
                <a:cs typeface="Trebuchet MS"/>
              </a:rPr>
              <a:t> this</a:t>
            </a:r>
            <a:r>
              <a:rPr sz="1100" b="1" i="1" spc="-40" dirty="0">
                <a:solidFill>
                  <a:srgbClr val="0D64D1"/>
                </a:solidFill>
                <a:latin typeface="Trebuchet MS"/>
                <a:cs typeface="Trebuchet MS"/>
              </a:rPr>
              <a:t> </a:t>
            </a:r>
            <a:r>
              <a:rPr sz="1100" b="1" i="1" spc="-70" dirty="0">
                <a:solidFill>
                  <a:srgbClr val="0D64D1"/>
                </a:solidFill>
                <a:latin typeface="Trebuchet MS"/>
                <a:cs typeface="Trebuchet MS"/>
              </a:rPr>
              <a:t>the</a:t>
            </a:r>
            <a:r>
              <a:rPr sz="1100" b="1" i="1" spc="-40" dirty="0">
                <a:solidFill>
                  <a:srgbClr val="0D64D1"/>
                </a:solidFill>
                <a:latin typeface="Trebuchet MS"/>
                <a:cs typeface="Trebuchet MS"/>
              </a:rPr>
              <a:t> </a:t>
            </a:r>
            <a:r>
              <a:rPr sz="1100" b="1" i="1" spc="-45" dirty="0">
                <a:solidFill>
                  <a:srgbClr val="0D64D1"/>
                </a:solidFill>
                <a:latin typeface="Trebuchet MS"/>
                <a:cs typeface="Trebuchet MS"/>
              </a:rPr>
              <a:t>best</a:t>
            </a:r>
            <a:r>
              <a:rPr sz="1100" b="1" i="1" spc="-40" dirty="0">
                <a:solidFill>
                  <a:srgbClr val="0D64D1"/>
                </a:solidFill>
                <a:latin typeface="Trebuchet MS"/>
                <a:cs typeface="Trebuchet MS"/>
              </a:rPr>
              <a:t> </a:t>
            </a:r>
            <a:r>
              <a:rPr sz="1100" b="1" i="1" spc="-25" dirty="0">
                <a:solidFill>
                  <a:srgbClr val="0D64D1"/>
                </a:solidFill>
                <a:latin typeface="Trebuchet MS"/>
                <a:cs typeface="Trebuchet MS"/>
              </a:rPr>
              <a:t>model </a:t>
            </a:r>
            <a:r>
              <a:rPr sz="1100" b="1" i="1" spc="-90" dirty="0">
                <a:solidFill>
                  <a:srgbClr val="0D64D1"/>
                </a:solidFill>
                <a:latin typeface="Trebuchet MS"/>
                <a:cs typeface="Trebuchet MS"/>
              </a:rPr>
              <a:t>that</a:t>
            </a:r>
            <a:r>
              <a:rPr sz="1100" b="1" i="1" spc="-55" dirty="0">
                <a:solidFill>
                  <a:srgbClr val="0D64D1"/>
                </a:solidFill>
                <a:latin typeface="Trebuchet MS"/>
                <a:cs typeface="Trebuchet MS"/>
              </a:rPr>
              <a:t> </a:t>
            </a:r>
            <a:r>
              <a:rPr sz="1100" b="1" i="1" spc="-30" dirty="0">
                <a:solidFill>
                  <a:srgbClr val="0D64D1"/>
                </a:solidFill>
                <a:latin typeface="Trebuchet MS"/>
                <a:cs typeface="Trebuchet MS"/>
              </a:rPr>
              <a:t>can</a:t>
            </a:r>
            <a:r>
              <a:rPr sz="1100" b="1" i="1" spc="-55" dirty="0">
                <a:solidFill>
                  <a:srgbClr val="0D64D1"/>
                </a:solidFill>
                <a:latin typeface="Trebuchet MS"/>
                <a:cs typeface="Trebuchet MS"/>
              </a:rPr>
              <a:t> </a:t>
            </a:r>
            <a:r>
              <a:rPr sz="1100" b="1" i="1" spc="-50" dirty="0">
                <a:solidFill>
                  <a:srgbClr val="0D64D1"/>
                </a:solidFill>
                <a:latin typeface="Trebuchet MS"/>
                <a:cs typeface="Trebuchet MS"/>
              </a:rPr>
              <a:t>be </a:t>
            </a:r>
            <a:r>
              <a:rPr sz="1100" b="1" i="1" spc="-10" dirty="0">
                <a:solidFill>
                  <a:srgbClr val="0D64D1"/>
                </a:solidFill>
                <a:latin typeface="Trebuchet MS"/>
                <a:cs typeface="Trebuchet MS"/>
              </a:rPr>
              <a:t>built?</a:t>
            </a:r>
            <a:endParaRPr sz="1100">
              <a:latin typeface="Trebuchet MS"/>
              <a:cs typeface="Trebuchet MS"/>
            </a:endParaRPr>
          </a:p>
        </p:txBody>
      </p:sp>
      <p:sp>
        <p:nvSpPr>
          <p:cNvPr id="51" name="object 49">
            <a:extLst>
              <a:ext uri="{FF2B5EF4-FFF2-40B4-BE49-F238E27FC236}">
                <a16:creationId xmlns:a16="http://schemas.microsoft.com/office/drawing/2014/main" id="{2D63A4AC-8D49-BFD3-7A12-FE64E10E9E98}"/>
              </a:ext>
            </a:extLst>
          </p:cNvPr>
          <p:cNvSpPr txBox="1"/>
          <p:nvPr/>
        </p:nvSpPr>
        <p:spPr>
          <a:xfrm>
            <a:off x="5136198" y="3822941"/>
            <a:ext cx="795020" cy="364490"/>
          </a:xfrm>
          <a:prstGeom prst="rect">
            <a:avLst/>
          </a:prstGeom>
        </p:spPr>
        <p:txBody>
          <a:bodyPr vert="horz" wrap="square" lIns="0" tIns="8890" rIns="0" bIns="0" rtlCol="0">
            <a:spAutoFit/>
          </a:bodyPr>
          <a:lstStyle/>
          <a:p>
            <a:pPr marL="342265" marR="85090" indent="-234950">
              <a:lnSpc>
                <a:spcPct val="102299"/>
              </a:lnSpc>
              <a:spcBef>
                <a:spcPts val="70"/>
              </a:spcBef>
            </a:pPr>
            <a:r>
              <a:rPr sz="1100" spc="-25" dirty="0">
                <a:solidFill>
                  <a:srgbClr val="FFFFFF"/>
                </a:solidFill>
                <a:latin typeface="Trebuchet MS"/>
                <a:cs typeface="Trebuchet MS"/>
              </a:rPr>
              <a:t>Black-box AI</a:t>
            </a:r>
            <a:endParaRPr sz="1100">
              <a:latin typeface="Trebuchet MS"/>
              <a:cs typeface="Trebuchet MS"/>
            </a:endParaRPr>
          </a:p>
        </p:txBody>
      </p:sp>
      <p:grpSp>
        <p:nvGrpSpPr>
          <p:cNvPr id="52" name="object 50">
            <a:extLst>
              <a:ext uri="{FF2B5EF4-FFF2-40B4-BE49-F238E27FC236}">
                <a16:creationId xmlns:a16="http://schemas.microsoft.com/office/drawing/2014/main" id="{7C509ADC-BA6F-3017-E880-59134ABCBDFE}"/>
              </a:ext>
            </a:extLst>
          </p:cNvPr>
          <p:cNvGrpSpPr/>
          <p:nvPr/>
        </p:nvGrpSpPr>
        <p:grpSpPr>
          <a:xfrm>
            <a:off x="3936410" y="3813196"/>
            <a:ext cx="1165225" cy="41275"/>
            <a:chOff x="2673012" y="2948942"/>
            <a:chExt cx="1165225" cy="41275"/>
          </a:xfrm>
        </p:grpSpPr>
        <p:sp>
          <p:nvSpPr>
            <p:cNvPr id="53" name="object 51">
              <a:extLst>
                <a:ext uri="{FF2B5EF4-FFF2-40B4-BE49-F238E27FC236}">
                  <a16:creationId xmlns:a16="http://schemas.microsoft.com/office/drawing/2014/main" id="{C131C144-E1B8-208A-4F1B-1CA00DE5C3F0}"/>
                </a:ext>
              </a:extLst>
            </p:cNvPr>
            <p:cNvSpPr/>
            <p:nvPr/>
          </p:nvSpPr>
          <p:spPr>
            <a:xfrm>
              <a:off x="2720999" y="2969437"/>
              <a:ext cx="1116965" cy="0"/>
            </a:xfrm>
            <a:custGeom>
              <a:avLst/>
              <a:gdLst/>
              <a:ahLst/>
              <a:cxnLst/>
              <a:rect l="l" t="t" r="r" b="b"/>
              <a:pathLst>
                <a:path w="1116964">
                  <a:moveTo>
                    <a:pt x="1116749" y="0"/>
                  </a:moveTo>
                  <a:lnTo>
                    <a:pt x="0" y="0"/>
                  </a:lnTo>
                </a:path>
              </a:pathLst>
            </a:custGeom>
            <a:ln w="9524">
              <a:solidFill>
                <a:srgbClr val="434343"/>
              </a:solidFill>
            </a:ln>
          </p:spPr>
          <p:txBody>
            <a:bodyPr wrap="square" lIns="0" tIns="0" rIns="0" bIns="0" rtlCol="0"/>
            <a:lstStyle/>
            <a:p>
              <a:endParaRPr/>
            </a:p>
          </p:txBody>
        </p:sp>
        <p:sp>
          <p:nvSpPr>
            <p:cNvPr id="54" name="object 52">
              <a:extLst>
                <a:ext uri="{FF2B5EF4-FFF2-40B4-BE49-F238E27FC236}">
                  <a16:creationId xmlns:a16="http://schemas.microsoft.com/office/drawing/2014/main" id="{F4FA7BE2-B931-2B58-4075-6CC3A04B6982}"/>
                </a:ext>
              </a:extLst>
            </p:cNvPr>
            <p:cNvSpPr/>
            <p:nvPr/>
          </p:nvSpPr>
          <p:spPr>
            <a:xfrm>
              <a:off x="2677774" y="2953704"/>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434343"/>
            </a:solidFill>
          </p:spPr>
          <p:txBody>
            <a:bodyPr wrap="square" lIns="0" tIns="0" rIns="0" bIns="0" rtlCol="0"/>
            <a:lstStyle/>
            <a:p>
              <a:endParaRPr/>
            </a:p>
          </p:txBody>
        </p:sp>
        <p:sp>
          <p:nvSpPr>
            <p:cNvPr id="55" name="object 53">
              <a:extLst>
                <a:ext uri="{FF2B5EF4-FFF2-40B4-BE49-F238E27FC236}">
                  <a16:creationId xmlns:a16="http://schemas.microsoft.com/office/drawing/2014/main" id="{3EACF166-8466-A098-E600-C9EF0E66F44B}"/>
                </a:ext>
              </a:extLst>
            </p:cNvPr>
            <p:cNvSpPr/>
            <p:nvPr/>
          </p:nvSpPr>
          <p:spPr>
            <a:xfrm>
              <a:off x="2677774" y="2953704"/>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434343"/>
              </a:solidFill>
            </a:ln>
          </p:spPr>
          <p:txBody>
            <a:bodyPr wrap="square" lIns="0" tIns="0" rIns="0" bIns="0" rtlCol="0"/>
            <a:lstStyle/>
            <a:p>
              <a:endParaRPr/>
            </a:p>
          </p:txBody>
        </p:sp>
      </p:grpSp>
      <p:pic>
        <p:nvPicPr>
          <p:cNvPr id="56" name="object 54">
            <a:extLst>
              <a:ext uri="{FF2B5EF4-FFF2-40B4-BE49-F238E27FC236}">
                <a16:creationId xmlns:a16="http://schemas.microsoft.com/office/drawing/2014/main" id="{3A976831-B88E-36E6-B9DE-A314DC54954E}"/>
              </a:ext>
            </a:extLst>
          </p:cNvPr>
          <p:cNvPicPr/>
          <p:nvPr/>
        </p:nvPicPr>
        <p:blipFill>
          <a:blip r:embed="rId8" cstate="print"/>
          <a:stretch>
            <a:fillRect/>
          </a:stretch>
        </p:blipFill>
        <p:spPr>
          <a:xfrm>
            <a:off x="2868573" y="3562061"/>
            <a:ext cx="543300" cy="543299"/>
          </a:xfrm>
          <a:prstGeom prst="rect">
            <a:avLst/>
          </a:prstGeom>
        </p:spPr>
      </p:pic>
      <p:sp>
        <p:nvSpPr>
          <p:cNvPr id="57" name="object 55">
            <a:extLst>
              <a:ext uri="{FF2B5EF4-FFF2-40B4-BE49-F238E27FC236}">
                <a16:creationId xmlns:a16="http://schemas.microsoft.com/office/drawing/2014/main" id="{5E871865-F8E8-2CE8-8644-D22E1274369B}"/>
              </a:ext>
            </a:extLst>
          </p:cNvPr>
          <p:cNvSpPr/>
          <p:nvPr/>
        </p:nvSpPr>
        <p:spPr>
          <a:xfrm>
            <a:off x="2435848" y="2807891"/>
            <a:ext cx="1564005" cy="542925"/>
          </a:xfrm>
          <a:custGeom>
            <a:avLst/>
            <a:gdLst/>
            <a:ahLst/>
            <a:cxnLst/>
            <a:rect l="l" t="t" r="r" b="b"/>
            <a:pathLst>
              <a:path w="1564005" h="542925">
                <a:moveTo>
                  <a:pt x="0" y="72199"/>
                </a:moveTo>
                <a:lnTo>
                  <a:pt x="5673" y="44096"/>
                </a:lnTo>
                <a:lnTo>
                  <a:pt x="21146" y="21146"/>
                </a:lnTo>
                <a:lnTo>
                  <a:pt x="44096" y="5673"/>
                </a:lnTo>
                <a:lnTo>
                  <a:pt x="72199" y="0"/>
                </a:lnTo>
                <a:lnTo>
                  <a:pt x="260599" y="0"/>
                </a:lnTo>
                <a:lnTo>
                  <a:pt x="651499" y="0"/>
                </a:lnTo>
                <a:lnTo>
                  <a:pt x="1491399" y="0"/>
                </a:lnTo>
                <a:lnTo>
                  <a:pt x="1505551" y="1400"/>
                </a:lnTo>
                <a:lnTo>
                  <a:pt x="1542453" y="21146"/>
                </a:lnTo>
                <a:lnTo>
                  <a:pt x="1562199" y="58048"/>
                </a:lnTo>
                <a:lnTo>
                  <a:pt x="1563599" y="72199"/>
                </a:lnTo>
                <a:lnTo>
                  <a:pt x="1563599" y="252699"/>
                </a:lnTo>
                <a:lnTo>
                  <a:pt x="1563599" y="360999"/>
                </a:lnTo>
                <a:lnTo>
                  <a:pt x="1557926" y="389103"/>
                </a:lnTo>
                <a:lnTo>
                  <a:pt x="1542453" y="412053"/>
                </a:lnTo>
                <a:lnTo>
                  <a:pt x="1519503" y="427526"/>
                </a:lnTo>
                <a:lnTo>
                  <a:pt x="1491399" y="433199"/>
                </a:lnTo>
                <a:lnTo>
                  <a:pt x="651499" y="433199"/>
                </a:lnTo>
                <a:lnTo>
                  <a:pt x="559721" y="542686"/>
                </a:lnTo>
                <a:lnTo>
                  <a:pt x="260599" y="433199"/>
                </a:lnTo>
                <a:lnTo>
                  <a:pt x="72199" y="433199"/>
                </a:lnTo>
                <a:lnTo>
                  <a:pt x="44096" y="427526"/>
                </a:lnTo>
                <a:lnTo>
                  <a:pt x="21146" y="412053"/>
                </a:lnTo>
                <a:lnTo>
                  <a:pt x="5673" y="389103"/>
                </a:lnTo>
                <a:lnTo>
                  <a:pt x="0" y="360999"/>
                </a:lnTo>
                <a:lnTo>
                  <a:pt x="0" y="252699"/>
                </a:lnTo>
                <a:lnTo>
                  <a:pt x="0" y="72199"/>
                </a:lnTo>
                <a:close/>
              </a:path>
            </a:pathLst>
          </a:custGeom>
          <a:ln w="9524">
            <a:solidFill>
              <a:srgbClr val="0D64D1"/>
            </a:solidFill>
          </a:ln>
        </p:spPr>
        <p:txBody>
          <a:bodyPr wrap="square" lIns="0" tIns="0" rIns="0" bIns="0" rtlCol="0"/>
          <a:lstStyle/>
          <a:p>
            <a:endParaRPr/>
          </a:p>
        </p:txBody>
      </p:sp>
      <p:sp>
        <p:nvSpPr>
          <p:cNvPr id="58" name="object 56">
            <a:extLst>
              <a:ext uri="{FF2B5EF4-FFF2-40B4-BE49-F238E27FC236}">
                <a16:creationId xmlns:a16="http://schemas.microsoft.com/office/drawing/2014/main" id="{88507899-F12B-C35D-952F-D9949DC4495D}"/>
              </a:ext>
            </a:extLst>
          </p:cNvPr>
          <p:cNvSpPr txBox="1"/>
          <p:nvPr/>
        </p:nvSpPr>
        <p:spPr>
          <a:xfrm>
            <a:off x="2530019" y="2834753"/>
            <a:ext cx="1347470" cy="364490"/>
          </a:xfrm>
          <a:prstGeom prst="rect">
            <a:avLst/>
          </a:prstGeom>
        </p:spPr>
        <p:txBody>
          <a:bodyPr vert="horz" wrap="square" lIns="0" tIns="8890" rIns="0" bIns="0" rtlCol="0">
            <a:spAutoFit/>
          </a:bodyPr>
          <a:lstStyle/>
          <a:p>
            <a:pPr marL="12700" marR="5080">
              <a:lnSpc>
                <a:spcPct val="102299"/>
              </a:lnSpc>
              <a:spcBef>
                <a:spcPts val="70"/>
              </a:spcBef>
            </a:pPr>
            <a:r>
              <a:rPr sz="1100" b="1" spc="-35" dirty="0">
                <a:solidFill>
                  <a:srgbClr val="0D64D1"/>
                </a:solidFill>
                <a:latin typeface="Trebuchet MS"/>
                <a:cs typeface="Trebuchet MS"/>
              </a:rPr>
              <a:t>Why</a:t>
            </a:r>
            <a:r>
              <a:rPr sz="1100" b="1" spc="-50" dirty="0">
                <a:solidFill>
                  <a:srgbClr val="0D64D1"/>
                </a:solidFill>
                <a:latin typeface="Trebuchet MS"/>
                <a:cs typeface="Trebuchet MS"/>
              </a:rPr>
              <a:t> </a:t>
            </a:r>
            <a:r>
              <a:rPr sz="1100" b="1" dirty="0">
                <a:solidFill>
                  <a:srgbClr val="0D64D1"/>
                </a:solidFill>
                <a:latin typeface="Trebuchet MS"/>
                <a:cs typeface="Trebuchet MS"/>
              </a:rPr>
              <a:t>I</a:t>
            </a:r>
            <a:r>
              <a:rPr sz="1100" b="1" spc="-45" dirty="0">
                <a:solidFill>
                  <a:srgbClr val="0D64D1"/>
                </a:solidFill>
                <a:latin typeface="Trebuchet MS"/>
                <a:cs typeface="Trebuchet MS"/>
              </a:rPr>
              <a:t> </a:t>
            </a:r>
            <a:r>
              <a:rPr sz="1100" b="1" dirty="0">
                <a:solidFill>
                  <a:srgbClr val="0D64D1"/>
                </a:solidFill>
                <a:latin typeface="Trebuchet MS"/>
                <a:cs typeface="Trebuchet MS"/>
              </a:rPr>
              <a:t>am</a:t>
            </a:r>
            <a:r>
              <a:rPr sz="1100" b="1" spc="-50" dirty="0">
                <a:solidFill>
                  <a:srgbClr val="0D64D1"/>
                </a:solidFill>
                <a:latin typeface="Trebuchet MS"/>
                <a:cs typeface="Trebuchet MS"/>
              </a:rPr>
              <a:t> </a:t>
            </a:r>
            <a:r>
              <a:rPr sz="1100" b="1" spc="-25" dirty="0">
                <a:solidFill>
                  <a:srgbClr val="0D64D1"/>
                </a:solidFill>
                <a:latin typeface="Trebuchet MS"/>
                <a:cs typeface="Trebuchet MS"/>
              </a:rPr>
              <a:t>getting</a:t>
            </a:r>
            <a:r>
              <a:rPr sz="1100" b="1" spc="-45" dirty="0">
                <a:solidFill>
                  <a:srgbClr val="0D64D1"/>
                </a:solidFill>
                <a:latin typeface="Trebuchet MS"/>
                <a:cs typeface="Trebuchet MS"/>
              </a:rPr>
              <a:t> </a:t>
            </a:r>
            <a:r>
              <a:rPr sz="1100" b="1" spc="-20" dirty="0">
                <a:solidFill>
                  <a:srgbClr val="0D64D1"/>
                </a:solidFill>
                <a:latin typeface="Trebuchet MS"/>
                <a:cs typeface="Trebuchet MS"/>
              </a:rPr>
              <a:t>this </a:t>
            </a:r>
            <a:r>
              <a:rPr sz="1100" b="1" spc="-10" dirty="0">
                <a:solidFill>
                  <a:srgbClr val="0D64D1"/>
                </a:solidFill>
                <a:latin typeface="Trebuchet MS"/>
                <a:cs typeface="Trebuchet MS"/>
              </a:rPr>
              <a:t>decision?</a:t>
            </a:r>
            <a:endParaRPr sz="1100" dirty="0">
              <a:latin typeface="Trebuchet MS"/>
              <a:cs typeface="Trebuchet MS"/>
            </a:endParaRPr>
          </a:p>
        </p:txBody>
      </p:sp>
      <p:sp>
        <p:nvSpPr>
          <p:cNvPr id="59" name="object 57">
            <a:extLst>
              <a:ext uri="{FF2B5EF4-FFF2-40B4-BE49-F238E27FC236}">
                <a16:creationId xmlns:a16="http://schemas.microsoft.com/office/drawing/2014/main" id="{01E3F59D-358B-BF86-9F8E-1E3F7880BF0A}"/>
              </a:ext>
            </a:extLst>
          </p:cNvPr>
          <p:cNvSpPr/>
          <p:nvPr/>
        </p:nvSpPr>
        <p:spPr>
          <a:xfrm>
            <a:off x="2358423" y="4328604"/>
            <a:ext cx="1564005" cy="531495"/>
          </a:xfrm>
          <a:custGeom>
            <a:avLst/>
            <a:gdLst/>
            <a:ahLst/>
            <a:cxnLst/>
            <a:rect l="l" t="t" r="r" b="b"/>
            <a:pathLst>
              <a:path w="1564005" h="531495">
                <a:moveTo>
                  <a:pt x="0" y="169886"/>
                </a:moveTo>
                <a:lnTo>
                  <a:pt x="5673" y="141783"/>
                </a:lnTo>
                <a:lnTo>
                  <a:pt x="21146" y="118833"/>
                </a:lnTo>
                <a:lnTo>
                  <a:pt x="44096" y="103360"/>
                </a:lnTo>
                <a:lnTo>
                  <a:pt x="72199" y="97686"/>
                </a:lnTo>
                <a:lnTo>
                  <a:pt x="912099" y="97686"/>
                </a:lnTo>
                <a:lnTo>
                  <a:pt x="908170" y="0"/>
                </a:lnTo>
                <a:lnTo>
                  <a:pt x="1302999" y="97686"/>
                </a:lnTo>
                <a:lnTo>
                  <a:pt x="1491399" y="97686"/>
                </a:lnTo>
                <a:lnTo>
                  <a:pt x="1505551" y="99086"/>
                </a:lnTo>
                <a:lnTo>
                  <a:pt x="1542453" y="118833"/>
                </a:lnTo>
                <a:lnTo>
                  <a:pt x="1562199" y="155735"/>
                </a:lnTo>
                <a:lnTo>
                  <a:pt x="1563599" y="169886"/>
                </a:lnTo>
                <a:lnTo>
                  <a:pt x="1563599" y="278186"/>
                </a:lnTo>
                <a:lnTo>
                  <a:pt x="1563599" y="458686"/>
                </a:lnTo>
                <a:lnTo>
                  <a:pt x="1557926" y="486790"/>
                </a:lnTo>
                <a:lnTo>
                  <a:pt x="1542453" y="509739"/>
                </a:lnTo>
                <a:lnTo>
                  <a:pt x="1519503" y="525212"/>
                </a:lnTo>
                <a:lnTo>
                  <a:pt x="1491399" y="530886"/>
                </a:lnTo>
                <a:lnTo>
                  <a:pt x="1302999" y="530886"/>
                </a:lnTo>
                <a:lnTo>
                  <a:pt x="912099" y="530886"/>
                </a:lnTo>
                <a:lnTo>
                  <a:pt x="72199" y="530886"/>
                </a:lnTo>
                <a:lnTo>
                  <a:pt x="44096" y="525212"/>
                </a:lnTo>
                <a:lnTo>
                  <a:pt x="21146" y="509739"/>
                </a:lnTo>
                <a:lnTo>
                  <a:pt x="5673" y="486790"/>
                </a:lnTo>
                <a:lnTo>
                  <a:pt x="0" y="458686"/>
                </a:lnTo>
                <a:lnTo>
                  <a:pt x="0" y="278186"/>
                </a:lnTo>
                <a:lnTo>
                  <a:pt x="0" y="169886"/>
                </a:lnTo>
                <a:close/>
              </a:path>
            </a:pathLst>
          </a:custGeom>
          <a:ln w="9524">
            <a:solidFill>
              <a:srgbClr val="0D64D1"/>
            </a:solidFill>
          </a:ln>
        </p:spPr>
        <p:txBody>
          <a:bodyPr wrap="square" lIns="0" tIns="0" rIns="0" bIns="0" rtlCol="0"/>
          <a:lstStyle/>
          <a:p>
            <a:endParaRPr/>
          </a:p>
        </p:txBody>
      </p:sp>
      <p:sp>
        <p:nvSpPr>
          <p:cNvPr id="60" name="object 58">
            <a:extLst>
              <a:ext uri="{FF2B5EF4-FFF2-40B4-BE49-F238E27FC236}">
                <a16:creationId xmlns:a16="http://schemas.microsoft.com/office/drawing/2014/main" id="{63F4D76D-085A-D913-BBD9-D411B05F66C8}"/>
              </a:ext>
            </a:extLst>
          </p:cNvPr>
          <p:cNvSpPr txBox="1"/>
          <p:nvPr/>
        </p:nvSpPr>
        <p:spPr>
          <a:xfrm>
            <a:off x="2452594" y="4453153"/>
            <a:ext cx="1033780" cy="364490"/>
          </a:xfrm>
          <a:prstGeom prst="rect">
            <a:avLst/>
          </a:prstGeom>
        </p:spPr>
        <p:txBody>
          <a:bodyPr vert="horz" wrap="square" lIns="0" tIns="8890" rIns="0" bIns="0" rtlCol="0">
            <a:spAutoFit/>
          </a:bodyPr>
          <a:lstStyle/>
          <a:p>
            <a:pPr marL="12700" marR="5080">
              <a:lnSpc>
                <a:spcPct val="102299"/>
              </a:lnSpc>
              <a:spcBef>
                <a:spcPts val="70"/>
              </a:spcBef>
            </a:pPr>
            <a:r>
              <a:rPr sz="1100" b="1" spc="-20" dirty="0">
                <a:solidFill>
                  <a:srgbClr val="0D64D1"/>
                </a:solidFill>
                <a:latin typeface="Trebuchet MS"/>
                <a:cs typeface="Trebuchet MS"/>
              </a:rPr>
              <a:t>How</a:t>
            </a:r>
            <a:r>
              <a:rPr sz="1100" b="1" spc="-60" dirty="0">
                <a:solidFill>
                  <a:srgbClr val="0D64D1"/>
                </a:solidFill>
                <a:latin typeface="Trebuchet MS"/>
                <a:cs typeface="Trebuchet MS"/>
              </a:rPr>
              <a:t> </a:t>
            </a:r>
            <a:r>
              <a:rPr sz="1100" b="1" spc="-20" dirty="0">
                <a:solidFill>
                  <a:srgbClr val="0D64D1"/>
                </a:solidFill>
                <a:latin typeface="Trebuchet MS"/>
                <a:cs typeface="Trebuchet MS"/>
              </a:rPr>
              <a:t>can</a:t>
            </a:r>
            <a:r>
              <a:rPr sz="1100" b="1" spc="-55" dirty="0">
                <a:solidFill>
                  <a:srgbClr val="0D64D1"/>
                </a:solidFill>
                <a:latin typeface="Trebuchet MS"/>
                <a:cs typeface="Trebuchet MS"/>
              </a:rPr>
              <a:t> </a:t>
            </a:r>
            <a:r>
              <a:rPr sz="1100" b="1" dirty="0">
                <a:solidFill>
                  <a:srgbClr val="0D64D1"/>
                </a:solidFill>
                <a:latin typeface="Trebuchet MS"/>
                <a:cs typeface="Trebuchet MS"/>
              </a:rPr>
              <a:t>I</a:t>
            </a:r>
            <a:r>
              <a:rPr sz="1100" b="1" spc="-55" dirty="0">
                <a:solidFill>
                  <a:srgbClr val="0D64D1"/>
                </a:solidFill>
                <a:latin typeface="Trebuchet MS"/>
                <a:cs typeface="Trebuchet MS"/>
              </a:rPr>
              <a:t> </a:t>
            </a:r>
            <a:r>
              <a:rPr sz="1100" b="1" spc="-10" dirty="0">
                <a:solidFill>
                  <a:srgbClr val="0D64D1"/>
                </a:solidFill>
                <a:latin typeface="Trebuchet MS"/>
                <a:cs typeface="Trebuchet MS"/>
              </a:rPr>
              <a:t>get</a:t>
            </a:r>
            <a:r>
              <a:rPr sz="1100" b="1" spc="-55" dirty="0">
                <a:solidFill>
                  <a:srgbClr val="0D64D1"/>
                </a:solidFill>
                <a:latin typeface="Trebuchet MS"/>
                <a:cs typeface="Trebuchet MS"/>
              </a:rPr>
              <a:t> </a:t>
            </a:r>
            <a:r>
              <a:rPr sz="1100" b="1" spc="-50" dirty="0">
                <a:solidFill>
                  <a:srgbClr val="0D64D1"/>
                </a:solidFill>
                <a:latin typeface="Trebuchet MS"/>
                <a:cs typeface="Trebuchet MS"/>
              </a:rPr>
              <a:t>a </a:t>
            </a:r>
            <a:r>
              <a:rPr sz="1100" b="1" spc="-60" dirty="0">
                <a:solidFill>
                  <a:srgbClr val="0D64D1"/>
                </a:solidFill>
                <a:latin typeface="Trebuchet MS"/>
                <a:cs typeface="Trebuchet MS"/>
              </a:rPr>
              <a:t>better</a:t>
            </a:r>
            <a:r>
              <a:rPr sz="1100" b="1" spc="-50" dirty="0">
                <a:solidFill>
                  <a:srgbClr val="0D64D1"/>
                </a:solidFill>
                <a:latin typeface="Trebuchet MS"/>
                <a:cs typeface="Trebuchet MS"/>
              </a:rPr>
              <a:t> </a:t>
            </a:r>
            <a:r>
              <a:rPr sz="1100" b="1" spc="-10" dirty="0">
                <a:solidFill>
                  <a:srgbClr val="0D64D1"/>
                </a:solidFill>
                <a:latin typeface="Trebuchet MS"/>
                <a:cs typeface="Trebuchet MS"/>
              </a:rPr>
              <a:t>decision?</a:t>
            </a:r>
            <a:endParaRPr sz="1100">
              <a:latin typeface="Trebuchet MS"/>
              <a:cs typeface="Trebuchet MS"/>
            </a:endParaRPr>
          </a:p>
        </p:txBody>
      </p:sp>
      <p:sp>
        <p:nvSpPr>
          <p:cNvPr id="61" name="object 59">
            <a:extLst>
              <a:ext uri="{FF2B5EF4-FFF2-40B4-BE49-F238E27FC236}">
                <a16:creationId xmlns:a16="http://schemas.microsoft.com/office/drawing/2014/main" id="{57FB0437-C881-EA87-FDA0-1EAC1F94928D}"/>
              </a:ext>
            </a:extLst>
          </p:cNvPr>
          <p:cNvSpPr txBox="1"/>
          <p:nvPr/>
        </p:nvSpPr>
        <p:spPr>
          <a:xfrm>
            <a:off x="4064189" y="3925041"/>
            <a:ext cx="899794" cy="193040"/>
          </a:xfrm>
          <a:prstGeom prst="rect">
            <a:avLst/>
          </a:prstGeom>
        </p:spPr>
        <p:txBody>
          <a:bodyPr vert="horz" wrap="square" lIns="0" tIns="12700" rIns="0" bIns="0" rtlCol="0">
            <a:spAutoFit/>
          </a:bodyPr>
          <a:lstStyle/>
          <a:p>
            <a:pPr marL="12700">
              <a:lnSpc>
                <a:spcPct val="100000"/>
              </a:lnSpc>
              <a:spcBef>
                <a:spcPts val="100"/>
              </a:spcBef>
            </a:pPr>
            <a:r>
              <a:rPr sz="1100" b="1" spc="-10" dirty="0">
                <a:solidFill>
                  <a:srgbClr val="434343"/>
                </a:solidFill>
                <a:latin typeface="Trebuchet MS"/>
                <a:cs typeface="Trebuchet MS"/>
              </a:rPr>
              <a:t>Poor</a:t>
            </a:r>
            <a:r>
              <a:rPr sz="1100" b="1" spc="-70" dirty="0">
                <a:solidFill>
                  <a:srgbClr val="434343"/>
                </a:solidFill>
                <a:latin typeface="Trebuchet MS"/>
                <a:cs typeface="Trebuchet MS"/>
              </a:rPr>
              <a:t> </a:t>
            </a:r>
            <a:r>
              <a:rPr sz="1100" b="1" spc="-10" dirty="0">
                <a:solidFill>
                  <a:srgbClr val="434343"/>
                </a:solidFill>
                <a:latin typeface="Trebuchet MS"/>
                <a:cs typeface="Trebuchet MS"/>
              </a:rPr>
              <a:t>Decision</a:t>
            </a:r>
            <a:endParaRPr sz="1100">
              <a:latin typeface="Trebuchet MS"/>
              <a:cs typeface="Trebuchet MS"/>
            </a:endParaRPr>
          </a:p>
        </p:txBody>
      </p:sp>
    </p:spTree>
    <p:extLst>
      <p:ext uri="{BB962C8B-B14F-4D97-AF65-F5344CB8AC3E}">
        <p14:creationId xmlns:p14="http://schemas.microsoft.com/office/powerpoint/2010/main" val="3128573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Early History</a:t>
            </a:r>
          </a:p>
        </p:txBody>
      </p:sp>
      <p:sp>
        <p:nvSpPr>
          <p:cNvPr id="3" name="Content Placeholder 2"/>
          <p:cNvSpPr>
            <a:spLocks noGrp="1"/>
          </p:cNvSpPr>
          <p:nvPr>
            <p:ph idx="4294967295"/>
          </p:nvPr>
        </p:nvSpPr>
        <p:spPr>
          <a:xfrm>
            <a:off x="1363980" y="1985963"/>
            <a:ext cx="5218420" cy="3916205"/>
          </a:xfrm>
        </p:spPr>
        <p:txBody>
          <a:bodyPr>
            <a:normAutofit lnSpcReduction="10000"/>
          </a:bodyPr>
          <a:lstStyle/>
          <a:p>
            <a:r>
              <a:rPr lang="en-US" dirty="0"/>
              <a:t>Explanations and interpretability are currently at the cutting edge of ML</a:t>
            </a:r>
          </a:p>
          <a:p>
            <a:r>
              <a:rPr lang="en-US" dirty="0"/>
              <a:t>Many people assume that this a new topic</a:t>
            </a:r>
          </a:p>
          <a:p>
            <a:r>
              <a:rPr lang="en-US" dirty="0"/>
              <a:t>The earliest work in AI was rooted in logic to make mechanical reasoning transparent and easily understood</a:t>
            </a:r>
          </a:p>
          <a:p>
            <a:r>
              <a:rPr lang="en-US" dirty="0"/>
              <a:t>Logic Theorist (1955-56) could prove mathematical theorems given a problem</a:t>
            </a:r>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400" y="1985963"/>
            <a:ext cx="4462790" cy="3106103"/>
          </a:xfrm>
          <a:prstGeom prst="rect">
            <a:avLst/>
          </a:prstGeom>
        </p:spPr>
      </p:pic>
      <p:sp>
        <p:nvSpPr>
          <p:cNvPr id="6" name="TextBox 5"/>
          <p:cNvSpPr txBox="1"/>
          <p:nvPr/>
        </p:nvSpPr>
        <p:spPr>
          <a:xfrm>
            <a:off x="6616786" y="5164716"/>
            <a:ext cx="4433650" cy="341632"/>
          </a:xfrm>
          <a:prstGeom prst="rect">
            <a:avLst/>
          </a:prstGeom>
          <a:noFill/>
        </p:spPr>
        <p:txBody>
          <a:bodyPr wrap="none" rtlCol="0">
            <a:spAutoFit/>
          </a:bodyPr>
          <a:lstStyle/>
          <a:p>
            <a:r>
              <a:rPr lang="en-US" sz="1620" dirty="0"/>
              <a:t>World’s first programmable Automata 12</a:t>
            </a:r>
            <a:r>
              <a:rPr lang="en-US" sz="1620" baseline="30000" dirty="0"/>
              <a:t>th</a:t>
            </a:r>
            <a:r>
              <a:rPr lang="en-US" sz="1620" dirty="0"/>
              <a:t> century</a:t>
            </a:r>
          </a:p>
        </p:txBody>
      </p:sp>
      <p:sp>
        <p:nvSpPr>
          <p:cNvPr id="7" name="TextBox 6">
            <a:extLst>
              <a:ext uri="{FF2B5EF4-FFF2-40B4-BE49-F238E27FC236}">
                <a16:creationId xmlns:a16="http://schemas.microsoft.com/office/drawing/2014/main" id="{44037C27-C49B-431F-AABC-5D1A03C721E0}"/>
              </a:ext>
            </a:extLst>
          </p:cNvPr>
          <p:cNvSpPr txBox="1"/>
          <p:nvPr/>
        </p:nvSpPr>
        <p:spPr>
          <a:xfrm>
            <a:off x="7010400" y="5489066"/>
            <a:ext cx="4267200" cy="523220"/>
          </a:xfrm>
          <a:prstGeom prst="rect">
            <a:avLst/>
          </a:prstGeom>
          <a:noFill/>
        </p:spPr>
        <p:txBody>
          <a:bodyPr wrap="square">
            <a:spAutoFit/>
          </a:bodyPr>
          <a:lstStyle/>
          <a:p>
            <a:r>
              <a:rPr lang="en-US" sz="1400" dirty="0"/>
              <a:t>The Al-</a:t>
            </a:r>
            <a:r>
              <a:rPr lang="en-US" sz="1400" dirty="0" err="1"/>
              <a:t>Jazari</a:t>
            </a:r>
            <a:r>
              <a:rPr lang="en-US" sz="1400" dirty="0"/>
              <a:t> orchestra, one of the earliest examples of known automatons. Credit: Freer Gallery of Art</a:t>
            </a:r>
          </a:p>
        </p:txBody>
      </p:sp>
    </p:spTree>
    <p:extLst>
      <p:ext uri="{BB962C8B-B14F-4D97-AF65-F5344CB8AC3E}">
        <p14:creationId xmlns:p14="http://schemas.microsoft.com/office/powerpoint/2010/main" val="128478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3E9874-C535-4E0A-B1E8-C0CAEC760AA9}"/>
              </a:ext>
            </a:extLst>
          </p:cNvPr>
          <p:cNvSpPr>
            <a:spLocks noGrp="1"/>
          </p:cNvSpPr>
          <p:nvPr>
            <p:ph type="body" sz="quarter" idx="11"/>
          </p:nvPr>
        </p:nvSpPr>
        <p:spPr/>
        <p:txBody>
          <a:bodyPr/>
          <a:lstStyle/>
          <a:p>
            <a:r>
              <a:rPr lang="en-US" dirty="0"/>
              <a:t>Machine Learning models have shown tremendous success in various prediction tasks</a:t>
            </a:r>
          </a:p>
          <a:p>
            <a:r>
              <a:rPr lang="en-US" dirty="0"/>
              <a:t>Availability of large amounts of data</a:t>
            </a:r>
          </a:p>
          <a:p>
            <a:r>
              <a:rPr lang="en-US" dirty="0"/>
              <a:t>Availability of cheap computing power</a:t>
            </a:r>
          </a:p>
          <a:p>
            <a:r>
              <a:rPr lang="en-US" dirty="0"/>
              <a:t>Ease of data collection</a:t>
            </a:r>
          </a:p>
          <a:p>
            <a:r>
              <a:rPr lang="en-US" dirty="0"/>
              <a:t>Deployment of ML systems in multiple domains</a:t>
            </a:r>
          </a:p>
          <a:p>
            <a:endParaRPr lang="en-US" dirty="0"/>
          </a:p>
        </p:txBody>
      </p:sp>
      <p:sp>
        <p:nvSpPr>
          <p:cNvPr id="3" name="Title 2">
            <a:extLst>
              <a:ext uri="{FF2B5EF4-FFF2-40B4-BE49-F238E27FC236}">
                <a16:creationId xmlns:a16="http://schemas.microsoft.com/office/drawing/2014/main" id="{C3DA511D-1E6B-419E-BE27-E80DD63F00DB}"/>
              </a:ext>
            </a:extLst>
          </p:cNvPr>
          <p:cNvSpPr>
            <a:spLocks noGrp="1"/>
          </p:cNvSpPr>
          <p:nvPr>
            <p:ph type="title"/>
          </p:nvPr>
        </p:nvSpPr>
        <p:spPr/>
        <p:txBody>
          <a:bodyPr/>
          <a:lstStyle/>
          <a:p>
            <a:r>
              <a:rPr lang="en-US" dirty="0"/>
              <a:t>Why do we need explanations now?</a:t>
            </a:r>
          </a:p>
        </p:txBody>
      </p:sp>
    </p:spTree>
    <p:extLst>
      <p:ext uri="{BB962C8B-B14F-4D97-AF65-F5344CB8AC3E}">
        <p14:creationId xmlns:p14="http://schemas.microsoft.com/office/powerpoint/2010/main" val="3132339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967"/>
            <a:ext cx="10515600" cy="1325563"/>
          </a:xfrm>
        </p:spPr>
        <p:txBody>
          <a:bodyPr/>
          <a:lstStyle/>
          <a:p>
            <a:r>
              <a:rPr lang="en-US" dirty="0"/>
              <a:t>Need for ML Explanations</a:t>
            </a:r>
          </a:p>
        </p:txBody>
      </p:sp>
      <p:sp>
        <p:nvSpPr>
          <p:cNvPr id="3" name="Content Placeholder 2"/>
          <p:cNvSpPr>
            <a:spLocks noGrp="1"/>
          </p:cNvSpPr>
          <p:nvPr>
            <p:ph idx="4294967295"/>
          </p:nvPr>
        </p:nvSpPr>
        <p:spPr>
          <a:xfrm>
            <a:off x="533400" y="1524000"/>
            <a:ext cx="6087944" cy="4490251"/>
          </a:xfrm>
        </p:spPr>
        <p:txBody>
          <a:bodyPr>
            <a:normAutofit fontScale="85000" lnSpcReduction="10000"/>
          </a:bodyPr>
          <a:lstStyle/>
          <a:p>
            <a:pPr marL="0" indent="0">
              <a:buNone/>
            </a:pPr>
            <a:r>
              <a:rPr lang="en-US" dirty="0"/>
              <a:t>Case Study of Model with Erroneous Recommendations</a:t>
            </a:r>
          </a:p>
          <a:p>
            <a:r>
              <a:rPr lang="en-US" dirty="0"/>
              <a:t>Algorithms to predict which pneumonia patients should be admitted to hospitals and which treated as outpatients</a:t>
            </a:r>
          </a:p>
          <a:p>
            <a:r>
              <a:rPr lang="en-US" dirty="0"/>
              <a:t>Neural nets were far more accurate than classical statistical methods</a:t>
            </a:r>
          </a:p>
          <a:p>
            <a:r>
              <a:rPr lang="en-US" dirty="0"/>
              <a:t>However, it turned out that both the regression and the neural net had inferred that pneumonia patients with asthma have a lower risk of dying, and shouldn’t be admitted</a:t>
            </a:r>
          </a:p>
          <a:p>
            <a:r>
              <a:rPr lang="en-US" dirty="0"/>
              <a:t>But the opposite is true. Patients with asthma are high-risk. This was not captured in the data because asthma patients with pneumonia usually were admitted not just to the hospital but directly to the ICU, treated aggressively, and survived.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3700" y="2138607"/>
            <a:ext cx="4330100" cy="3261035"/>
          </a:xfrm>
          <a:prstGeom prst="rect">
            <a:avLst/>
          </a:prstGeom>
        </p:spPr>
      </p:pic>
    </p:spTree>
    <p:extLst>
      <p:ext uri="{BB962C8B-B14F-4D97-AF65-F5344CB8AC3E}">
        <p14:creationId xmlns:p14="http://schemas.microsoft.com/office/powerpoint/2010/main" val="140344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When is Model Interpretability Needed?</a:t>
            </a:r>
          </a:p>
        </p:txBody>
      </p:sp>
      <p:sp>
        <p:nvSpPr>
          <p:cNvPr id="3" name="Content Placeholder 2"/>
          <p:cNvSpPr>
            <a:spLocks noGrp="1"/>
          </p:cNvSpPr>
          <p:nvPr>
            <p:ph idx="4294967295"/>
          </p:nvPr>
        </p:nvSpPr>
        <p:spPr>
          <a:xfrm>
            <a:off x="1837183" y="2130268"/>
            <a:ext cx="5894549" cy="3524585"/>
          </a:xfrm>
        </p:spPr>
        <p:txBody>
          <a:bodyPr>
            <a:normAutofit/>
          </a:bodyPr>
          <a:lstStyle/>
          <a:p>
            <a:r>
              <a:rPr lang="en-US" dirty="0"/>
              <a:t>Any context where humans are required to provide explanations so that people cannot hide behind machine learning models</a:t>
            </a:r>
          </a:p>
          <a:p>
            <a:r>
              <a:rPr lang="en-US" dirty="0"/>
              <a:t>Where the decision based on the model predictions can have far reaching consequences, e.g., recommend an operation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732" y="2130267"/>
            <a:ext cx="3140009" cy="3715537"/>
          </a:xfrm>
          <a:prstGeom prst="rect">
            <a:avLst/>
          </a:prstGeom>
        </p:spPr>
      </p:pic>
    </p:spTree>
    <p:extLst>
      <p:ext uri="{BB962C8B-B14F-4D97-AF65-F5344CB8AC3E}">
        <p14:creationId xmlns:p14="http://schemas.microsoft.com/office/powerpoint/2010/main" val="1892178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When are explanations not needed?</a:t>
            </a:r>
          </a:p>
        </p:txBody>
      </p:sp>
      <p:sp>
        <p:nvSpPr>
          <p:cNvPr id="3" name="Content Placeholder 2"/>
          <p:cNvSpPr>
            <a:spLocks noGrp="1"/>
          </p:cNvSpPr>
          <p:nvPr>
            <p:ph idx="4294967295"/>
          </p:nvPr>
        </p:nvSpPr>
        <p:spPr>
          <a:xfrm>
            <a:off x="1363980" y="1985963"/>
            <a:ext cx="4714876" cy="3916205"/>
          </a:xfrm>
        </p:spPr>
        <p:txBody>
          <a:bodyPr>
            <a:normAutofit/>
          </a:bodyPr>
          <a:lstStyle/>
          <a:p>
            <a:r>
              <a:rPr lang="en-US" dirty="0"/>
              <a:t>When are Contexts where Model Interpretability is not needed</a:t>
            </a:r>
          </a:p>
          <a:p>
            <a:pPr lvl="1"/>
            <a:r>
              <a:rPr lang="en-US" dirty="0"/>
              <a:t>Explanation Agnostic contexts, e.g., ED Staffing Prediction</a:t>
            </a:r>
          </a:p>
          <a:p>
            <a:pPr lvl="1"/>
            <a:r>
              <a:rPr lang="en-US" dirty="0"/>
              <a:t>Models which have shown to be highly effective empirically i.e., e.g., 98% accuracy for a diagnosis for the AI system</a:t>
            </a:r>
          </a:p>
          <a:p>
            <a:pPr lvl="1"/>
            <a:r>
              <a:rPr lang="en-US" dirty="0"/>
              <a:t>Systems that have theoretical guarantees on their performance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8856" y="1864520"/>
            <a:ext cx="4920692" cy="2776091"/>
          </a:xfrm>
          <a:prstGeom prst="rect">
            <a:avLst/>
          </a:prstGeom>
        </p:spPr>
      </p:pic>
    </p:spTree>
    <p:extLst>
      <p:ext uri="{BB962C8B-B14F-4D97-AF65-F5344CB8AC3E}">
        <p14:creationId xmlns:p14="http://schemas.microsoft.com/office/powerpoint/2010/main" val="207928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Accuracy vs. Interpretability</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03411" y="1824990"/>
            <a:ext cx="7185178" cy="4352926"/>
          </a:xfrm>
        </p:spPr>
      </p:pic>
      <p:pic>
        <p:nvPicPr>
          <p:cNvPr id="3" name="Picture 2">
            <a:extLst>
              <a:ext uri="{FF2B5EF4-FFF2-40B4-BE49-F238E27FC236}">
                <a16:creationId xmlns:a16="http://schemas.microsoft.com/office/drawing/2014/main" id="{C14C60EE-7538-4A83-97B9-0A558C8C8259}"/>
              </a:ext>
            </a:extLst>
          </p:cNvPr>
          <p:cNvPicPr>
            <a:picLocks noChangeAspect="1"/>
          </p:cNvPicPr>
          <p:nvPr/>
        </p:nvPicPr>
        <p:blipFill>
          <a:blip r:embed="rId3"/>
          <a:stretch>
            <a:fillRect/>
          </a:stretch>
        </p:blipFill>
        <p:spPr>
          <a:xfrm>
            <a:off x="2590800" y="1690689"/>
            <a:ext cx="7181710" cy="4352921"/>
          </a:xfrm>
          <a:prstGeom prst="rect">
            <a:avLst/>
          </a:prstGeom>
        </p:spPr>
      </p:pic>
    </p:spTree>
    <p:extLst>
      <p:ext uri="{BB962C8B-B14F-4D97-AF65-F5344CB8AC3E}">
        <p14:creationId xmlns:p14="http://schemas.microsoft.com/office/powerpoint/2010/main" val="1940626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906" rIns="0" bIns="0" rtlCol="0" anchor="b">
            <a:spAutoFit/>
          </a:bodyPr>
          <a:lstStyle/>
          <a:p>
            <a:pPr marL="9525">
              <a:spcBef>
                <a:spcPts val="94"/>
              </a:spcBef>
            </a:pPr>
            <a:r>
              <a:rPr lang="en-US" spc="-56" dirty="0"/>
              <a:t>Today's</a:t>
            </a:r>
            <a:r>
              <a:rPr lang="en-US" spc="-53" dirty="0"/>
              <a:t> </a:t>
            </a:r>
            <a:r>
              <a:rPr lang="en-US" spc="-38" dirty="0"/>
              <a:t>Agenda</a:t>
            </a:r>
          </a:p>
        </p:txBody>
      </p:sp>
      <p:sp>
        <p:nvSpPr>
          <p:cNvPr id="14" name="Text Placeholder 13"/>
          <p:cNvSpPr>
            <a:spLocks noGrp="1"/>
          </p:cNvSpPr>
          <p:nvPr>
            <p:ph type="body" sz="quarter" idx="11"/>
          </p:nvPr>
        </p:nvSpPr>
        <p:spPr/>
        <p:txBody>
          <a:bodyPr/>
          <a:lstStyle/>
          <a:p>
            <a:pPr algn="l">
              <a:buFont typeface="Arial" panose="020B0604020202020204" pitchFamily="34" charset="0"/>
              <a:buChar char="•"/>
            </a:pPr>
            <a:r>
              <a:rPr lang="en-US" b="0" i="0" dirty="0">
                <a:solidFill>
                  <a:srgbClr val="262626"/>
                </a:solidFill>
                <a:effectLst/>
                <a:latin typeface="Lato Extended"/>
              </a:rPr>
              <a:t>MACHINE BIAS</a:t>
            </a:r>
          </a:p>
          <a:p>
            <a:pPr algn="l">
              <a:buFont typeface="Arial" panose="020B0604020202020204" pitchFamily="34" charset="0"/>
              <a:buChar char="•"/>
            </a:pPr>
            <a:r>
              <a:rPr lang="en-US" b="0" i="0" dirty="0">
                <a:solidFill>
                  <a:srgbClr val="262626"/>
                </a:solidFill>
                <a:effectLst/>
                <a:latin typeface="Lato Extended"/>
              </a:rPr>
              <a:t>Model Interpretability</a:t>
            </a:r>
          </a:p>
          <a:p>
            <a:pPr algn="l">
              <a:buFont typeface="Arial" panose="020B0604020202020204" pitchFamily="34" charset="0"/>
              <a:buChar char="•"/>
            </a:pPr>
            <a:r>
              <a:rPr lang="en-US" dirty="0">
                <a:solidFill>
                  <a:srgbClr val="262626"/>
                </a:solidFill>
                <a:latin typeface="Lato Extended"/>
              </a:rPr>
              <a:t>LIME</a:t>
            </a:r>
          </a:p>
          <a:p>
            <a:pPr algn="l">
              <a:buFont typeface="Arial" panose="020B0604020202020204" pitchFamily="34" charset="0"/>
              <a:buChar char="•"/>
            </a:pPr>
            <a:r>
              <a:rPr lang="en-US" b="0" i="0" dirty="0">
                <a:solidFill>
                  <a:srgbClr val="262626"/>
                </a:solidFill>
                <a:effectLst/>
                <a:latin typeface="Lato Extended"/>
              </a:rPr>
              <a:t>Shapley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The Problem of Generalizability</a:t>
            </a:r>
          </a:p>
        </p:txBody>
      </p:sp>
      <p:sp>
        <p:nvSpPr>
          <p:cNvPr id="3" name="Content Placeholder 2"/>
          <p:cNvSpPr>
            <a:spLocks noGrp="1"/>
          </p:cNvSpPr>
          <p:nvPr>
            <p:ph idx="4294967295"/>
          </p:nvPr>
        </p:nvSpPr>
        <p:spPr>
          <a:xfrm>
            <a:off x="1363980" y="1985963"/>
            <a:ext cx="6064432" cy="3916205"/>
          </a:xfrm>
        </p:spPr>
        <p:txBody>
          <a:bodyPr>
            <a:normAutofit fontScale="92500" lnSpcReduction="20000"/>
          </a:bodyPr>
          <a:lstStyle/>
          <a:p>
            <a:r>
              <a:rPr lang="en-US" dirty="0"/>
              <a:t>Adrian Thompson (Sussex University) used neural networks to design circuits that could distinguish between 2 audio tunes</a:t>
            </a:r>
          </a:p>
          <a:p>
            <a:r>
              <a:rPr lang="en-US" dirty="0"/>
              <a:t>Resulted in a system with near perfect performance and fewer inputs than what humans use</a:t>
            </a:r>
          </a:p>
          <a:p>
            <a:r>
              <a:rPr lang="en-US" dirty="0"/>
              <a:t>Patterns picked up by the system were not generalizable</a:t>
            </a:r>
          </a:p>
          <a:p>
            <a:r>
              <a:rPr lang="en-US" dirty="0"/>
              <a:t>The algorithms can’t know which of those patterns exist nowhere else</a:t>
            </a:r>
          </a:p>
          <a:p>
            <a:r>
              <a:rPr lang="en-US" dirty="0"/>
              <a:t>The ML system was overfitting without realizing it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3676" y="1985963"/>
            <a:ext cx="3291840" cy="2194560"/>
          </a:xfrm>
          <a:prstGeom prst="rect">
            <a:avLst/>
          </a:prstGeom>
        </p:spPr>
      </p:pic>
    </p:spTree>
    <p:extLst>
      <p:ext uri="{BB962C8B-B14F-4D97-AF65-F5344CB8AC3E}">
        <p14:creationId xmlns:p14="http://schemas.microsoft.com/office/powerpoint/2010/main" val="637120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Defining Interpretable Machine Learning</a:t>
            </a:r>
          </a:p>
        </p:txBody>
      </p:sp>
      <p:sp>
        <p:nvSpPr>
          <p:cNvPr id="3" name="Content Placeholder 2"/>
          <p:cNvSpPr>
            <a:spLocks noGrp="1"/>
          </p:cNvSpPr>
          <p:nvPr>
            <p:ph idx="4294967295"/>
          </p:nvPr>
        </p:nvSpPr>
        <p:spPr>
          <a:xfrm>
            <a:off x="1363981" y="1985963"/>
            <a:ext cx="5829300" cy="4113943"/>
          </a:xfrm>
        </p:spPr>
        <p:txBody>
          <a:bodyPr>
            <a:normAutofit lnSpcReduction="10000"/>
          </a:bodyPr>
          <a:lstStyle/>
          <a:p>
            <a:r>
              <a:rPr lang="en-US" dirty="0"/>
              <a:t>Interpretable machine learning refers to giving </a:t>
            </a:r>
            <a:r>
              <a:rPr lang="en-US" b="1" dirty="0"/>
              <a:t>explanations</a:t>
            </a:r>
            <a:r>
              <a:rPr lang="en-US" dirty="0"/>
              <a:t> of machine learning models to </a:t>
            </a:r>
            <a:r>
              <a:rPr lang="en-US" b="1" dirty="0"/>
              <a:t>humans</a:t>
            </a:r>
            <a:r>
              <a:rPr lang="en-US" dirty="0"/>
              <a:t> with </a:t>
            </a:r>
            <a:r>
              <a:rPr lang="en-US" b="1" dirty="0"/>
              <a:t>domain knowledge</a:t>
            </a:r>
          </a:p>
          <a:p>
            <a:r>
              <a:rPr lang="en-US" dirty="0"/>
              <a:t>Explanation: Why is the prediction being made?</a:t>
            </a:r>
          </a:p>
          <a:p>
            <a:r>
              <a:rPr lang="en-US" dirty="0"/>
              <a:t>Explanation to Human: The explanation should be comprehensible to humans in (i) natural language (ii) easy to understand</a:t>
            </a:r>
          </a:p>
          <a:p>
            <a:r>
              <a:rPr lang="en-US" dirty="0"/>
              <a:t>Domain Knowledge: The explanation should make sense to a domain expert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729" y="1985106"/>
            <a:ext cx="4040962" cy="4114800"/>
          </a:xfrm>
          <a:prstGeom prst="rect">
            <a:avLst/>
          </a:prstGeom>
        </p:spPr>
      </p:pic>
      <p:sp>
        <p:nvSpPr>
          <p:cNvPr id="5" name="TextBox 4"/>
          <p:cNvSpPr txBox="1"/>
          <p:nvPr/>
        </p:nvSpPr>
        <p:spPr>
          <a:xfrm>
            <a:off x="7951439" y="6011627"/>
            <a:ext cx="2496196" cy="341632"/>
          </a:xfrm>
          <a:prstGeom prst="rect">
            <a:avLst/>
          </a:prstGeom>
          <a:noFill/>
        </p:spPr>
        <p:txBody>
          <a:bodyPr wrap="none" rtlCol="0">
            <a:spAutoFit/>
          </a:bodyPr>
          <a:lstStyle/>
          <a:p>
            <a:r>
              <a:rPr lang="en-US" sz="1620" dirty="0"/>
              <a:t>Standard Model </a:t>
            </a:r>
            <a:r>
              <a:rPr lang="en-US" sz="1620" dirty="0" err="1"/>
              <a:t>Lagrangian</a:t>
            </a:r>
            <a:endParaRPr lang="en-US" sz="1620" dirty="0"/>
          </a:p>
        </p:txBody>
      </p:sp>
    </p:spTree>
    <p:extLst>
      <p:ext uri="{BB962C8B-B14F-4D97-AF65-F5344CB8AC3E}">
        <p14:creationId xmlns:p14="http://schemas.microsoft.com/office/powerpoint/2010/main" val="1118781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4066" y="2112345"/>
            <a:ext cx="8482488" cy="2806922"/>
          </a:xfrm>
          <a:prstGeom prst="rect">
            <a:avLst/>
          </a:prstGeom>
        </p:spPr>
        <p:txBody>
          <a:bodyPr wrap="square">
            <a:spAutoFit/>
          </a:bodyPr>
          <a:lstStyle/>
          <a:p>
            <a:pPr algn="just"/>
            <a:r>
              <a:rPr lang="en-US" sz="2520" dirty="0">
                <a:latin typeface="+mj-lt"/>
              </a:rPr>
              <a:t>“You can ask a human, but, you know, what cognitive psychologists have discovered is that when you ask a human you’re not really getting at the decision process. They make a decision first, and then you ask, and then they generate an explanation and that may not be the true explanation.” </a:t>
            </a:r>
          </a:p>
          <a:p>
            <a:pPr algn="just"/>
            <a:endParaRPr lang="en-US" sz="2520" dirty="0">
              <a:latin typeface="+mj-lt"/>
            </a:endParaRPr>
          </a:p>
          <a:p>
            <a:pPr algn="r"/>
            <a:r>
              <a:rPr lang="en-US" sz="2520" dirty="0">
                <a:latin typeface="+mj-lt"/>
              </a:rPr>
              <a:t>- Peter </a:t>
            </a:r>
            <a:r>
              <a:rPr lang="en-US" sz="2520" dirty="0" err="1">
                <a:latin typeface="+mj-lt"/>
              </a:rPr>
              <a:t>Norvig</a:t>
            </a:r>
            <a:endParaRPr lang="en-US" sz="2520" dirty="0">
              <a:latin typeface="+mj-lt"/>
            </a:endParaRPr>
          </a:p>
        </p:txBody>
      </p:sp>
      <p:sp>
        <p:nvSpPr>
          <p:cNvPr id="5" name="Title 4"/>
          <p:cNvSpPr>
            <a:spLocks noGrp="1"/>
          </p:cNvSpPr>
          <p:nvPr>
            <p:ph type="title"/>
          </p:nvPr>
        </p:nvSpPr>
        <p:spPr>
          <a:xfrm>
            <a:off x="838200" y="365126"/>
            <a:ext cx="10515600" cy="1325563"/>
          </a:xfrm>
        </p:spPr>
        <p:txBody>
          <a:bodyPr/>
          <a:lstStyle/>
          <a:p>
            <a:pPr algn="ctr"/>
            <a:r>
              <a:rPr lang="en-US" dirty="0"/>
              <a:t>Limits of Explanations</a:t>
            </a:r>
          </a:p>
        </p:txBody>
      </p:sp>
    </p:spTree>
    <p:extLst>
      <p:ext uri="{BB962C8B-B14F-4D97-AF65-F5344CB8AC3E}">
        <p14:creationId xmlns:p14="http://schemas.microsoft.com/office/powerpoint/2010/main" val="481552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F520F2-DD66-4DC5-8F07-E73EFD08B203}"/>
              </a:ext>
            </a:extLst>
          </p:cNvPr>
          <p:cNvSpPr>
            <a:spLocks noGrp="1"/>
          </p:cNvSpPr>
          <p:nvPr>
            <p:ph type="body" sz="quarter" idx="11"/>
          </p:nvPr>
        </p:nvSpPr>
        <p:spPr/>
        <p:txBody>
          <a:bodyPr/>
          <a:lstStyle/>
          <a:p>
            <a:r>
              <a:rPr lang="en-US" dirty="0"/>
              <a:t>Causality</a:t>
            </a:r>
          </a:p>
          <a:p>
            <a:pPr lvl="1"/>
            <a:r>
              <a:rPr lang="en-US" dirty="0"/>
              <a:t>The model can find causal links between variables and the outcome e.g., smoking and lung cancer.  </a:t>
            </a:r>
            <a:r>
              <a:rPr lang="en-US" i="1" dirty="0"/>
              <a:t>Note:</a:t>
            </a:r>
            <a:r>
              <a:rPr lang="en-US" dirty="0"/>
              <a:t> Supervised Learning Algorithms learn associations which may not be causal.</a:t>
            </a:r>
          </a:p>
          <a:p>
            <a:r>
              <a:rPr lang="en-US" dirty="0"/>
              <a:t>Transferability</a:t>
            </a:r>
          </a:p>
          <a:p>
            <a:pPr lvl="1"/>
            <a:r>
              <a:rPr lang="en-US" dirty="0"/>
              <a:t>The results should generalize from the model building setting to the deployment setting even beyond issues related to overfitting e.g., be resistant to adversarial attacks.</a:t>
            </a:r>
          </a:p>
          <a:p>
            <a:r>
              <a:rPr lang="en-US" dirty="0"/>
              <a:t>Informativeness</a:t>
            </a:r>
          </a:p>
          <a:p>
            <a:pPr lvl="1"/>
            <a:r>
              <a:rPr lang="en-US" dirty="0"/>
              <a:t>Provide useful information about the model variables and the target </a:t>
            </a:r>
          </a:p>
          <a:p>
            <a:r>
              <a:rPr lang="en-US" dirty="0"/>
              <a:t>Fair Decision Making</a:t>
            </a:r>
          </a:p>
          <a:p>
            <a:pPr lvl="1"/>
            <a:r>
              <a:rPr lang="en-US" dirty="0"/>
              <a:t>Free from bias</a:t>
            </a:r>
          </a:p>
          <a:p>
            <a:endParaRPr lang="en-US" dirty="0"/>
          </a:p>
        </p:txBody>
      </p:sp>
      <p:sp>
        <p:nvSpPr>
          <p:cNvPr id="3" name="Title 2">
            <a:extLst>
              <a:ext uri="{FF2B5EF4-FFF2-40B4-BE49-F238E27FC236}">
                <a16:creationId xmlns:a16="http://schemas.microsoft.com/office/drawing/2014/main" id="{CDFEAD88-9AD9-4E06-9C1C-1EA64ABCFDB4}"/>
              </a:ext>
            </a:extLst>
          </p:cNvPr>
          <p:cNvSpPr>
            <a:spLocks noGrp="1"/>
          </p:cNvSpPr>
          <p:nvPr>
            <p:ph type="title"/>
          </p:nvPr>
        </p:nvSpPr>
        <p:spPr/>
        <p:txBody>
          <a:bodyPr/>
          <a:lstStyle/>
          <a:p>
            <a:r>
              <a:rPr lang="it-IT" dirty="0"/>
              <a:t>Desiderata for Interpretability in ML</a:t>
            </a:r>
            <a:endParaRPr lang="en-US" dirty="0"/>
          </a:p>
        </p:txBody>
      </p:sp>
    </p:spTree>
    <p:extLst>
      <p:ext uri="{BB962C8B-B14F-4D97-AF65-F5344CB8AC3E}">
        <p14:creationId xmlns:p14="http://schemas.microsoft.com/office/powerpoint/2010/main" val="4258753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Global vs. Local</a:t>
            </a:r>
          </a:p>
        </p:txBody>
      </p:sp>
      <p:pic>
        <p:nvPicPr>
          <p:cNvPr id="4"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632354" y="1824990"/>
            <a:ext cx="8927293" cy="4352926"/>
          </a:xfrm>
        </p:spPr>
      </p:pic>
      <p:pic>
        <p:nvPicPr>
          <p:cNvPr id="3" name="Picture 2">
            <a:extLst>
              <a:ext uri="{FF2B5EF4-FFF2-40B4-BE49-F238E27FC236}">
                <a16:creationId xmlns:a16="http://schemas.microsoft.com/office/drawing/2014/main" id="{C109F055-2267-4617-BC04-2DFCDF9BC1DD}"/>
              </a:ext>
            </a:extLst>
          </p:cNvPr>
          <p:cNvPicPr>
            <a:picLocks noChangeAspect="1"/>
          </p:cNvPicPr>
          <p:nvPr/>
        </p:nvPicPr>
        <p:blipFill>
          <a:blip r:embed="rId3"/>
          <a:stretch>
            <a:fillRect/>
          </a:stretch>
        </p:blipFill>
        <p:spPr>
          <a:xfrm>
            <a:off x="1633341" y="1252539"/>
            <a:ext cx="8925318" cy="4352921"/>
          </a:xfrm>
          <a:prstGeom prst="rect">
            <a:avLst/>
          </a:prstGeom>
        </p:spPr>
      </p:pic>
    </p:spTree>
    <p:extLst>
      <p:ext uri="{BB962C8B-B14F-4D97-AF65-F5344CB8AC3E}">
        <p14:creationId xmlns:p14="http://schemas.microsoft.com/office/powerpoint/2010/main" val="1927189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LIME</a:t>
            </a:r>
          </a:p>
        </p:txBody>
      </p:sp>
      <p:sp>
        <p:nvSpPr>
          <p:cNvPr id="3" name="Content Placeholder 2"/>
          <p:cNvSpPr>
            <a:spLocks noGrp="1"/>
          </p:cNvSpPr>
          <p:nvPr>
            <p:ph idx="4294967295"/>
          </p:nvPr>
        </p:nvSpPr>
        <p:spPr>
          <a:xfrm>
            <a:off x="1363980" y="1825625"/>
            <a:ext cx="6544918" cy="4351338"/>
          </a:xfrm>
        </p:spPr>
        <p:txBody>
          <a:bodyPr>
            <a:normAutofit lnSpcReduction="10000"/>
          </a:bodyPr>
          <a:lstStyle/>
          <a:p>
            <a:r>
              <a:rPr lang="en-US" dirty="0"/>
              <a:t>Locally Interpretable Model-agnostic Explanations</a:t>
            </a:r>
          </a:p>
          <a:p>
            <a:r>
              <a:rPr lang="en-US" dirty="0"/>
              <a:t>Given a non-interpretable model create local interpretable models that are good approximates of the data at the local level</a:t>
            </a:r>
          </a:p>
          <a:p>
            <a:r>
              <a:rPr lang="en-US" dirty="0"/>
              <a:t>The local model can be linear models like regression models</a:t>
            </a:r>
          </a:p>
          <a:p>
            <a:r>
              <a:rPr lang="en-US" dirty="0"/>
              <a:t>LIME simulates the distribution of the data locally</a:t>
            </a:r>
          </a:p>
          <a:p>
            <a:r>
              <a:rPr lang="en-US" dirty="0"/>
              <a:t>Can be problematic if the decision boundary is not linear locally</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622" y="1825625"/>
            <a:ext cx="3558551" cy="2213638"/>
          </a:xfrm>
          <a:prstGeom prst="rect">
            <a:avLst/>
          </a:prstGeom>
        </p:spPr>
      </p:pic>
    </p:spTree>
    <p:extLst>
      <p:ext uri="{BB962C8B-B14F-4D97-AF65-F5344CB8AC3E}">
        <p14:creationId xmlns:p14="http://schemas.microsoft.com/office/powerpoint/2010/main" val="1609722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LIME: Model Explanations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93" y="2436412"/>
            <a:ext cx="10448014" cy="2477671"/>
          </a:xfrm>
          <a:prstGeom prst="rect">
            <a:avLst/>
          </a:prstGeom>
        </p:spPr>
      </p:pic>
    </p:spTree>
    <p:extLst>
      <p:ext uri="{BB962C8B-B14F-4D97-AF65-F5344CB8AC3E}">
        <p14:creationId xmlns:p14="http://schemas.microsoft.com/office/powerpoint/2010/main" val="1184759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LIME: Explanations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980" y="1564615"/>
            <a:ext cx="8937266" cy="4513320"/>
          </a:xfrm>
          <a:prstGeom prst="rect">
            <a:avLst/>
          </a:prstGeom>
        </p:spPr>
      </p:pic>
    </p:spTree>
    <p:extLst>
      <p:ext uri="{BB962C8B-B14F-4D97-AF65-F5344CB8AC3E}">
        <p14:creationId xmlns:p14="http://schemas.microsoft.com/office/powerpoint/2010/main" val="1925259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LIME: Explanations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04028"/>
            <a:ext cx="10972800" cy="3182112"/>
          </a:xfrm>
          <a:prstGeom prst="rect">
            <a:avLst/>
          </a:prstGeom>
        </p:spPr>
      </p:pic>
      <p:sp>
        <p:nvSpPr>
          <p:cNvPr id="10" name="TextBox 9"/>
          <p:cNvSpPr txBox="1"/>
          <p:nvPr/>
        </p:nvSpPr>
        <p:spPr>
          <a:xfrm>
            <a:off x="895849" y="5592519"/>
            <a:ext cx="8051371" cy="424732"/>
          </a:xfrm>
          <a:prstGeom prst="rect">
            <a:avLst/>
          </a:prstGeom>
          <a:noFill/>
        </p:spPr>
        <p:txBody>
          <a:bodyPr wrap="none" rtlCol="0">
            <a:spAutoFit/>
          </a:bodyPr>
          <a:lstStyle/>
          <a:p>
            <a:r>
              <a:rPr lang="en-US" sz="2160" dirty="0"/>
              <a:t>Example of predicting the right label because of an artifact of the data</a:t>
            </a:r>
          </a:p>
        </p:txBody>
      </p:sp>
    </p:spTree>
    <p:extLst>
      <p:ext uri="{BB962C8B-B14F-4D97-AF65-F5344CB8AC3E}">
        <p14:creationId xmlns:p14="http://schemas.microsoft.com/office/powerpoint/2010/main" val="240948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LIME: Explanation </a:t>
            </a:r>
            <a:r>
              <a:rPr lang="en-US" dirty="0" err="1"/>
              <a:t>Actionability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799152"/>
            <a:ext cx="10972800" cy="2421853"/>
          </a:xfrm>
          <a:prstGeom prst="rect">
            <a:avLst/>
          </a:prstGeom>
        </p:spPr>
      </p:pic>
    </p:spTree>
    <p:extLst>
      <p:ext uri="{BB962C8B-B14F-4D97-AF65-F5344CB8AC3E}">
        <p14:creationId xmlns:p14="http://schemas.microsoft.com/office/powerpoint/2010/main" val="141254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C636-7D49-4F6F-9850-76D159F5A2E6}"/>
              </a:ext>
            </a:extLst>
          </p:cNvPr>
          <p:cNvSpPr>
            <a:spLocks noGrp="1"/>
          </p:cNvSpPr>
          <p:nvPr>
            <p:ph type="title"/>
          </p:nvPr>
        </p:nvSpPr>
        <p:spPr/>
        <p:txBody>
          <a:bodyPr>
            <a:normAutofit/>
          </a:bodyPr>
          <a:lstStyle/>
          <a:p>
            <a:r>
              <a:rPr lang="en-US" dirty="0"/>
              <a:t>Machine Bias &amp; Model Interpretability</a:t>
            </a:r>
          </a:p>
        </p:txBody>
      </p:sp>
    </p:spTree>
    <p:extLst>
      <p:ext uri="{BB962C8B-B14F-4D97-AF65-F5344CB8AC3E}">
        <p14:creationId xmlns:p14="http://schemas.microsoft.com/office/powerpoint/2010/main" val="3708963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888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875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734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19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12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728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999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341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003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6FE659-E60E-7444-B21C-509881F770C5}"/>
              </a:ext>
            </a:extLst>
          </p:cNvPr>
          <p:cNvPicPr>
            <a:picLocks noChangeAspect="1"/>
          </p:cNvPicPr>
          <p:nvPr/>
        </p:nvPicPr>
        <p:blipFill>
          <a:blip r:embed="rId2"/>
          <a:stretch>
            <a:fillRect/>
          </a:stretch>
        </p:blipFill>
        <p:spPr>
          <a:xfrm>
            <a:off x="242824" y="1789889"/>
            <a:ext cx="11532669" cy="3229583"/>
          </a:xfrm>
          <a:prstGeom prst="rect">
            <a:avLst/>
          </a:prstGeom>
        </p:spPr>
      </p:pic>
    </p:spTree>
    <p:extLst>
      <p:ext uri="{BB962C8B-B14F-4D97-AF65-F5344CB8AC3E}">
        <p14:creationId xmlns:p14="http://schemas.microsoft.com/office/powerpoint/2010/main" val="3829816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4324" y="5135519"/>
            <a:ext cx="7391202" cy="1569660"/>
          </a:xfrm>
          <a:prstGeom prst="rect">
            <a:avLst/>
          </a:prstGeom>
        </p:spPr>
        <p:txBody>
          <a:bodyPr wrap="square">
            <a:spAutoFit/>
          </a:bodyPr>
          <a:lstStyle/>
          <a:p>
            <a:r>
              <a:rPr lang="en-US" sz="2400" dirty="0">
                <a:latin typeface="+mj-lt"/>
              </a:rPr>
              <a:t>Arizona, Colorado, Delaware, Kentucky, Louisiana, Oklahoma, Virginia, Washington and Wisconsin use Criminal Risk Scoring systems in the Judicial System in the US</a:t>
            </a:r>
          </a:p>
        </p:txBody>
      </p:sp>
      <p:sp>
        <p:nvSpPr>
          <p:cNvPr id="13" name="TextBox 12"/>
          <p:cNvSpPr txBox="1"/>
          <p:nvPr/>
        </p:nvSpPr>
        <p:spPr>
          <a:xfrm>
            <a:off x="1886079" y="409038"/>
            <a:ext cx="8433463" cy="480131"/>
          </a:xfrm>
          <a:prstGeom prst="rect">
            <a:avLst/>
          </a:prstGeom>
          <a:noFill/>
        </p:spPr>
        <p:txBody>
          <a:bodyPr wrap="none" rtlCol="0">
            <a:spAutoFit/>
          </a:bodyPr>
          <a:lstStyle/>
          <a:p>
            <a:r>
              <a:rPr lang="en-US" sz="2520" dirty="0">
                <a:latin typeface="+mj-lt"/>
              </a:rPr>
              <a:t>Criminal Risk Scoring or How not to create Risk Scoring Systems </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619" y="1655617"/>
            <a:ext cx="2468880" cy="2468880"/>
          </a:xfrm>
          <a:prstGeom prst="rect">
            <a:avLst/>
          </a:prstGeom>
        </p:spPr>
      </p:pic>
      <p:sp>
        <p:nvSpPr>
          <p:cNvPr id="16" name="TextBox 15"/>
          <p:cNvSpPr txBox="1"/>
          <p:nvPr/>
        </p:nvSpPr>
        <p:spPr>
          <a:xfrm>
            <a:off x="1234324" y="1493342"/>
            <a:ext cx="6908526" cy="3748719"/>
          </a:xfrm>
          <a:prstGeom prst="rect">
            <a:avLst/>
          </a:prstGeom>
          <a:noFill/>
        </p:spPr>
        <p:txBody>
          <a:bodyPr wrap="square" rtlCol="0">
            <a:spAutoFit/>
          </a:bodyPr>
          <a:lstStyle/>
          <a:p>
            <a:r>
              <a:rPr lang="en-US" sz="2400" b="1" dirty="0">
                <a:latin typeface="+mj-lt"/>
              </a:rPr>
              <a:t>Why do we need Transparency, Accountability and Fairness in Machine Learning?</a:t>
            </a:r>
          </a:p>
          <a:p>
            <a:endParaRPr lang="en-US" sz="2400" b="1" dirty="0">
              <a:latin typeface="+mj-lt"/>
            </a:endParaRPr>
          </a:p>
          <a:p>
            <a:r>
              <a:rPr lang="en-US" sz="2400" dirty="0">
                <a:latin typeface="+mj-lt"/>
              </a:rPr>
              <a:t>One way to achieve these goals is through embedding explanations in Machine Learning</a:t>
            </a:r>
          </a:p>
          <a:p>
            <a:endParaRPr lang="en-US" sz="2400" dirty="0">
              <a:latin typeface="+mj-lt"/>
            </a:endParaRPr>
          </a:p>
          <a:p>
            <a:r>
              <a:rPr lang="en-US" sz="2400" dirty="0">
                <a:latin typeface="+mj-lt"/>
              </a:rPr>
              <a:t>Problems with the Criminal Risk Scoring System should be used as guides for other domains to not make the same mistakes</a:t>
            </a:r>
          </a:p>
          <a:p>
            <a:pPr marL="308610" indent="-308610">
              <a:buFont typeface="Arial" charset="0"/>
              <a:buChar char="•"/>
            </a:pPr>
            <a:endParaRPr lang="en-US" sz="2160" dirty="0">
              <a:latin typeface="+mj-lt"/>
            </a:endParaRPr>
          </a:p>
        </p:txBody>
      </p:sp>
    </p:spTree>
    <p:extLst>
      <p:ext uri="{BB962C8B-B14F-4D97-AF65-F5344CB8AC3E}">
        <p14:creationId xmlns:p14="http://schemas.microsoft.com/office/powerpoint/2010/main" val="1601188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272401" y="1250667"/>
            <a:ext cx="2513199" cy="3541327"/>
          </a:xfrm>
          <a:prstGeom prst="rect">
            <a:avLst/>
          </a:prstGeom>
        </p:spPr>
      </p:pic>
      <p:sp>
        <p:nvSpPr>
          <p:cNvPr id="3" name="object 3"/>
          <p:cNvSpPr txBox="1"/>
          <p:nvPr/>
        </p:nvSpPr>
        <p:spPr>
          <a:xfrm>
            <a:off x="462200" y="1640434"/>
            <a:ext cx="11196320" cy="4537951"/>
          </a:xfrm>
          <a:prstGeom prst="rect">
            <a:avLst/>
          </a:prstGeom>
        </p:spPr>
        <p:txBody>
          <a:bodyPr vert="horz" wrap="square" lIns="0" tIns="16933" rIns="0" bIns="0" rtlCol="0">
            <a:spAutoFit/>
          </a:bodyPr>
          <a:lstStyle/>
          <a:p>
            <a:pPr marL="676470" marR="2742283" indent="-489361">
              <a:lnSpc>
                <a:spcPct val="113399"/>
              </a:lnSpc>
              <a:spcBef>
                <a:spcPts val="133"/>
              </a:spcBef>
              <a:buClr>
                <a:srgbClr val="595959"/>
              </a:buClr>
              <a:buFont typeface="Arial"/>
              <a:buChar char="●"/>
              <a:tabLst>
                <a:tab pos="676470" algn="l"/>
                <a:tab pos="677316" algn="l"/>
              </a:tabLst>
            </a:pPr>
            <a:r>
              <a:rPr sz="2400" spc="60" dirty="0">
                <a:solidFill>
                  <a:srgbClr val="666666"/>
                </a:solidFill>
                <a:latin typeface="Trebuchet MS"/>
                <a:cs typeface="Trebuchet MS"/>
              </a:rPr>
              <a:t>Classic</a:t>
            </a:r>
            <a:r>
              <a:rPr sz="2400" spc="-73" dirty="0">
                <a:solidFill>
                  <a:srgbClr val="666666"/>
                </a:solidFill>
                <a:latin typeface="Trebuchet MS"/>
                <a:cs typeface="Trebuchet MS"/>
              </a:rPr>
              <a:t> </a:t>
            </a:r>
            <a:r>
              <a:rPr sz="2400" spc="-47" dirty="0">
                <a:solidFill>
                  <a:srgbClr val="666666"/>
                </a:solidFill>
                <a:latin typeface="Trebuchet MS"/>
                <a:cs typeface="Trebuchet MS"/>
              </a:rPr>
              <a:t>result</a:t>
            </a:r>
            <a:r>
              <a:rPr sz="2400" spc="-73" dirty="0">
                <a:solidFill>
                  <a:srgbClr val="666666"/>
                </a:solidFill>
                <a:latin typeface="Trebuchet MS"/>
                <a:cs typeface="Trebuchet MS"/>
              </a:rPr>
              <a:t> </a:t>
            </a:r>
            <a:r>
              <a:rPr sz="2400" spc="-53" dirty="0">
                <a:solidFill>
                  <a:srgbClr val="666666"/>
                </a:solidFill>
                <a:latin typeface="Trebuchet MS"/>
                <a:cs typeface="Trebuchet MS"/>
              </a:rPr>
              <a:t>in</a:t>
            </a:r>
            <a:r>
              <a:rPr sz="2400" spc="-67" dirty="0">
                <a:solidFill>
                  <a:srgbClr val="666666"/>
                </a:solidFill>
                <a:latin typeface="Trebuchet MS"/>
                <a:cs typeface="Trebuchet MS"/>
              </a:rPr>
              <a:t> </a:t>
            </a:r>
            <a:r>
              <a:rPr sz="2400" dirty="0">
                <a:solidFill>
                  <a:srgbClr val="666666"/>
                </a:solidFill>
                <a:latin typeface="Trebuchet MS"/>
                <a:cs typeface="Trebuchet MS"/>
              </a:rPr>
              <a:t>game</a:t>
            </a:r>
            <a:r>
              <a:rPr sz="2400" spc="-73" dirty="0">
                <a:solidFill>
                  <a:srgbClr val="666666"/>
                </a:solidFill>
                <a:latin typeface="Trebuchet MS"/>
                <a:cs typeface="Trebuchet MS"/>
              </a:rPr>
              <a:t> theory </a:t>
            </a:r>
            <a:r>
              <a:rPr sz="2400" dirty="0">
                <a:solidFill>
                  <a:srgbClr val="666666"/>
                </a:solidFill>
                <a:latin typeface="Trebuchet MS"/>
                <a:cs typeface="Trebuchet MS"/>
              </a:rPr>
              <a:t>on</a:t>
            </a:r>
            <a:r>
              <a:rPr sz="2400" spc="-67" dirty="0">
                <a:solidFill>
                  <a:srgbClr val="666666"/>
                </a:solidFill>
                <a:latin typeface="Trebuchet MS"/>
                <a:cs typeface="Trebuchet MS"/>
              </a:rPr>
              <a:t> </a:t>
            </a:r>
            <a:r>
              <a:rPr sz="2400" spc="-40" dirty="0">
                <a:solidFill>
                  <a:srgbClr val="666666"/>
                </a:solidFill>
                <a:latin typeface="Trebuchet MS"/>
                <a:cs typeface="Trebuchet MS"/>
              </a:rPr>
              <a:t>distributing</a:t>
            </a:r>
            <a:r>
              <a:rPr sz="2400" spc="-73" dirty="0">
                <a:solidFill>
                  <a:srgbClr val="666666"/>
                </a:solidFill>
                <a:latin typeface="Trebuchet MS"/>
                <a:cs typeface="Trebuchet MS"/>
              </a:rPr>
              <a:t> </a:t>
            </a:r>
            <a:r>
              <a:rPr sz="2400" spc="-87" dirty="0">
                <a:solidFill>
                  <a:srgbClr val="666666"/>
                </a:solidFill>
                <a:latin typeface="Trebuchet MS"/>
                <a:cs typeface="Trebuchet MS"/>
              </a:rPr>
              <a:t>the</a:t>
            </a:r>
            <a:r>
              <a:rPr sz="2400" spc="-73" dirty="0">
                <a:solidFill>
                  <a:srgbClr val="666666"/>
                </a:solidFill>
                <a:latin typeface="Trebuchet MS"/>
                <a:cs typeface="Trebuchet MS"/>
              </a:rPr>
              <a:t> </a:t>
            </a:r>
            <a:r>
              <a:rPr sz="2400" spc="-93" dirty="0">
                <a:solidFill>
                  <a:srgbClr val="666666"/>
                </a:solidFill>
                <a:latin typeface="Trebuchet MS"/>
                <a:cs typeface="Trebuchet MS"/>
              </a:rPr>
              <a:t>total</a:t>
            </a:r>
            <a:r>
              <a:rPr sz="2400" spc="-67" dirty="0">
                <a:solidFill>
                  <a:srgbClr val="666666"/>
                </a:solidFill>
                <a:latin typeface="Trebuchet MS"/>
                <a:cs typeface="Trebuchet MS"/>
              </a:rPr>
              <a:t> </a:t>
            </a:r>
            <a:r>
              <a:rPr sz="2400" spc="-27" dirty="0">
                <a:solidFill>
                  <a:srgbClr val="666666"/>
                </a:solidFill>
                <a:latin typeface="Trebuchet MS"/>
                <a:cs typeface="Trebuchet MS"/>
              </a:rPr>
              <a:t>gain </a:t>
            </a:r>
            <a:r>
              <a:rPr sz="2400" spc="-13" dirty="0">
                <a:solidFill>
                  <a:srgbClr val="666666"/>
                </a:solidFill>
                <a:latin typeface="Trebuchet MS"/>
                <a:cs typeface="Trebuchet MS"/>
              </a:rPr>
              <a:t>from</a:t>
            </a:r>
            <a:r>
              <a:rPr sz="2400" spc="-93" dirty="0">
                <a:solidFill>
                  <a:srgbClr val="666666"/>
                </a:solidFill>
                <a:latin typeface="Trebuchet MS"/>
                <a:cs typeface="Trebuchet MS"/>
              </a:rPr>
              <a:t> </a:t>
            </a:r>
            <a:r>
              <a:rPr sz="2400" dirty="0">
                <a:solidFill>
                  <a:srgbClr val="666666"/>
                </a:solidFill>
                <a:latin typeface="Trebuchet MS"/>
                <a:cs typeface="Trebuchet MS"/>
              </a:rPr>
              <a:t>a</a:t>
            </a:r>
            <a:r>
              <a:rPr sz="2400" spc="-93" dirty="0">
                <a:solidFill>
                  <a:srgbClr val="666666"/>
                </a:solidFill>
                <a:latin typeface="Trebuchet MS"/>
                <a:cs typeface="Trebuchet MS"/>
              </a:rPr>
              <a:t> </a:t>
            </a:r>
            <a:r>
              <a:rPr sz="2400" b="1" spc="-80" dirty="0">
                <a:solidFill>
                  <a:srgbClr val="666666"/>
                </a:solidFill>
                <a:latin typeface="Trebuchet MS"/>
                <a:cs typeface="Trebuchet MS"/>
              </a:rPr>
              <a:t>cooperative</a:t>
            </a:r>
            <a:r>
              <a:rPr sz="2400" b="1" spc="-93" dirty="0">
                <a:solidFill>
                  <a:srgbClr val="666666"/>
                </a:solidFill>
                <a:latin typeface="Trebuchet MS"/>
                <a:cs typeface="Trebuchet MS"/>
              </a:rPr>
              <a:t> </a:t>
            </a:r>
            <a:r>
              <a:rPr sz="2400" b="1" spc="-27" dirty="0">
                <a:solidFill>
                  <a:srgbClr val="666666"/>
                </a:solidFill>
                <a:latin typeface="Trebuchet MS"/>
                <a:cs typeface="Trebuchet MS"/>
              </a:rPr>
              <a:t>game</a:t>
            </a:r>
            <a:endParaRPr sz="2400" dirty="0">
              <a:latin typeface="Trebuchet MS"/>
              <a:cs typeface="Trebuchet MS"/>
            </a:endParaRPr>
          </a:p>
          <a:p>
            <a:pPr marL="676470" indent="-489361">
              <a:spcBef>
                <a:spcPts val="1720"/>
              </a:spcBef>
              <a:buFont typeface="Arial"/>
              <a:buChar char="●"/>
              <a:tabLst>
                <a:tab pos="676470" algn="l"/>
                <a:tab pos="677316" algn="l"/>
              </a:tabLst>
            </a:pPr>
            <a:r>
              <a:rPr sz="2400" spc="-27" dirty="0">
                <a:solidFill>
                  <a:srgbClr val="595959"/>
                </a:solidFill>
                <a:latin typeface="Trebuchet MS"/>
                <a:cs typeface="Trebuchet MS"/>
              </a:rPr>
              <a:t>Introduced</a:t>
            </a:r>
            <a:r>
              <a:rPr sz="2400" spc="-107" dirty="0">
                <a:solidFill>
                  <a:srgbClr val="595959"/>
                </a:solidFill>
                <a:latin typeface="Trebuchet MS"/>
                <a:cs typeface="Trebuchet MS"/>
              </a:rPr>
              <a:t> </a:t>
            </a:r>
            <a:r>
              <a:rPr sz="2400" spc="-13" dirty="0">
                <a:solidFill>
                  <a:srgbClr val="595959"/>
                </a:solidFill>
                <a:latin typeface="Trebuchet MS"/>
                <a:cs typeface="Trebuchet MS"/>
              </a:rPr>
              <a:t>by</a:t>
            </a:r>
            <a:r>
              <a:rPr sz="2400" spc="-87" dirty="0">
                <a:solidFill>
                  <a:srgbClr val="595959"/>
                </a:solidFill>
                <a:latin typeface="Trebuchet MS"/>
                <a:cs typeface="Trebuchet MS"/>
              </a:rPr>
              <a:t> </a:t>
            </a:r>
            <a:r>
              <a:rPr sz="2400" b="1" spc="-67" dirty="0">
                <a:solidFill>
                  <a:srgbClr val="595959"/>
                </a:solidFill>
                <a:latin typeface="Trebuchet MS"/>
                <a:cs typeface="Trebuchet MS"/>
              </a:rPr>
              <a:t>Lloyd</a:t>
            </a:r>
            <a:r>
              <a:rPr sz="2400" b="1" spc="-107" dirty="0">
                <a:solidFill>
                  <a:srgbClr val="595959"/>
                </a:solidFill>
                <a:latin typeface="Trebuchet MS"/>
                <a:cs typeface="Trebuchet MS"/>
              </a:rPr>
              <a:t> </a:t>
            </a:r>
            <a:r>
              <a:rPr sz="2400" b="1" spc="-27" dirty="0">
                <a:solidFill>
                  <a:srgbClr val="595959"/>
                </a:solidFill>
                <a:latin typeface="Trebuchet MS"/>
                <a:cs typeface="Trebuchet MS"/>
              </a:rPr>
              <a:t>Shapley</a:t>
            </a:r>
            <a:r>
              <a:rPr sz="2400" b="1" spc="-87" dirty="0">
                <a:solidFill>
                  <a:srgbClr val="595959"/>
                </a:solidFill>
                <a:latin typeface="Trebuchet MS"/>
                <a:cs typeface="Trebuchet MS"/>
              </a:rPr>
              <a:t> </a:t>
            </a:r>
            <a:r>
              <a:rPr sz="2400" spc="-60" dirty="0">
                <a:solidFill>
                  <a:srgbClr val="595959"/>
                </a:solidFill>
                <a:latin typeface="Trebuchet MS"/>
                <a:cs typeface="Trebuchet MS"/>
              </a:rPr>
              <a:t>in</a:t>
            </a:r>
            <a:r>
              <a:rPr sz="2400" spc="-100" dirty="0">
                <a:solidFill>
                  <a:srgbClr val="595959"/>
                </a:solidFill>
                <a:latin typeface="Trebuchet MS"/>
                <a:cs typeface="Trebuchet MS"/>
              </a:rPr>
              <a:t> </a:t>
            </a:r>
            <a:r>
              <a:rPr sz="2400" b="1" spc="-107" dirty="0">
                <a:solidFill>
                  <a:srgbClr val="595959"/>
                </a:solidFill>
                <a:latin typeface="Trebuchet MS"/>
                <a:cs typeface="Trebuchet MS"/>
              </a:rPr>
              <a:t>1953</a:t>
            </a:r>
            <a:r>
              <a:rPr sz="2400" b="1" spc="-160" baseline="30092" dirty="0">
                <a:solidFill>
                  <a:srgbClr val="595959"/>
                </a:solidFill>
                <a:latin typeface="Trebuchet MS"/>
                <a:cs typeface="Trebuchet MS"/>
              </a:rPr>
              <a:t>1</a:t>
            </a:r>
            <a:r>
              <a:rPr sz="2400" spc="-107" dirty="0">
                <a:solidFill>
                  <a:srgbClr val="595959"/>
                </a:solidFill>
                <a:latin typeface="Trebuchet MS"/>
                <a:cs typeface="Trebuchet MS"/>
              </a:rPr>
              <a:t>,</a:t>
            </a:r>
            <a:r>
              <a:rPr sz="2400" spc="-100" dirty="0">
                <a:solidFill>
                  <a:srgbClr val="595959"/>
                </a:solidFill>
                <a:latin typeface="Trebuchet MS"/>
                <a:cs typeface="Trebuchet MS"/>
              </a:rPr>
              <a:t> </a:t>
            </a:r>
            <a:r>
              <a:rPr sz="2400" dirty="0">
                <a:solidFill>
                  <a:srgbClr val="595959"/>
                </a:solidFill>
                <a:latin typeface="Trebuchet MS"/>
                <a:cs typeface="Trebuchet MS"/>
              </a:rPr>
              <a:t>who</a:t>
            </a:r>
            <a:r>
              <a:rPr sz="2400" spc="-107" dirty="0">
                <a:solidFill>
                  <a:srgbClr val="595959"/>
                </a:solidFill>
                <a:latin typeface="Trebuchet MS"/>
                <a:cs typeface="Trebuchet MS"/>
              </a:rPr>
              <a:t> </a:t>
            </a:r>
            <a:r>
              <a:rPr sz="2400" spc="-100" dirty="0">
                <a:solidFill>
                  <a:srgbClr val="595959"/>
                </a:solidFill>
                <a:latin typeface="Trebuchet MS"/>
                <a:cs typeface="Trebuchet MS"/>
              </a:rPr>
              <a:t>later</a:t>
            </a:r>
            <a:r>
              <a:rPr sz="2400" spc="-107" dirty="0">
                <a:solidFill>
                  <a:srgbClr val="595959"/>
                </a:solidFill>
                <a:latin typeface="Trebuchet MS"/>
                <a:cs typeface="Trebuchet MS"/>
              </a:rPr>
              <a:t> </a:t>
            </a:r>
            <a:r>
              <a:rPr sz="2400" dirty="0">
                <a:solidFill>
                  <a:srgbClr val="595959"/>
                </a:solidFill>
                <a:latin typeface="Trebuchet MS"/>
                <a:cs typeface="Trebuchet MS"/>
              </a:rPr>
              <a:t>won</a:t>
            </a:r>
            <a:r>
              <a:rPr sz="2400" spc="-100" dirty="0">
                <a:solidFill>
                  <a:srgbClr val="595959"/>
                </a:solidFill>
                <a:latin typeface="Trebuchet MS"/>
                <a:cs typeface="Trebuchet MS"/>
              </a:rPr>
              <a:t> </a:t>
            </a:r>
            <a:r>
              <a:rPr sz="2400" spc="-33" dirty="0">
                <a:solidFill>
                  <a:srgbClr val="595959"/>
                </a:solidFill>
                <a:latin typeface="Trebuchet MS"/>
                <a:cs typeface="Trebuchet MS"/>
              </a:rPr>
              <a:t>the</a:t>
            </a:r>
            <a:endParaRPr sz="2400" dirty="0">
              <a:latin typeface="Trebuchet MS"/>
              <a:cs typeface="Trebuchet MS"/>
            </a:endParaRPr>
          </a:p>
          <a:p>
            <a:pPr marL="676470">
              <a:spcBef>
                <a:spcPts val="420"/>
              </a:spcBef>
            </a:pPr>
            <a:r>
              <a:rPr sz="2400" b="1" spc="-33" dirty="0">
                <a:solidFill>
                  <a:srgbClr val="595959"/>
                </a:solidFill>
                <a:latin typeface="Trebuchet MS"/>
                <a:cs typeface="Trebuchet MS"/>
              </a:rPr>
              <a:t>Nobel</a:t>
            </a:r>
            <a:r>
              <a:rPr sz="2400" b="1" spc="-107" dirty="0">
                <a:solidFill>
                  <a:srgbClr val="595959"/>
                </a:solidFill>
                <a:latin typeface="Trebuchet MS"/>
                <a:cs typeface="Trebuchet MS"/>
              </a:rPr>
              <a:t> </a:t>
            </a:r>
            <a:r>
              <a:rPr sz="2400" b="1" spc="-67" dirty="0">
                <a:solidFill>
                  <a:srgbClr val="595959"/>
                </a:solidFill>
                <a:latin typeface="Trebuchet MS"/>
                <a:cs typeface="Trebuchet MS"/>
              </a:rPr>
              <a:t>Prize</a:t>
            </a:r>
            <a:r>
              <a:rPr sz="2400" b="1" spc="-113" dirty="0">
                <a:solidFill>
                  <a:srgbClr val="595959"/>
                </a:solidFill>
                <a:latin typeface="Trebuchet MS"/>
                <a:cs typeface="Trebuchet MS"/>
              </a:rPr>
              <a:t> </a:t>
            </a:r>
            <a:r>
              <a:rPr sz="2400" b="1" spc="-100" dirty="0">
                <a:solidFill>
                  <a:srgbClr val="595959"/>
                </a:solidFill>
                <a:latin typeface="Trebuchet MS"/>
                <a:cs typeface="Trebuchet MS"/>
              </a:rPr>
              <a:t>in</a:t>
            </a:r>
            <a:r>
              <a:rPr sz="2400" b="1" spc="-107" dirty="0">
                <a:solidFill>
                  <a:srgbClr val="595959"/>
                </a:solidFill>
                <a:latin typeface="Trebuchet MS"/>
                <a:cs typeface="Trebuchet MS"/>
              </a:rPr>
              <a:t> </a:t>
            </a:r>
            <a:r>
              <a:rPr sz="2400" b="1" dirty="0">
                <a:solidFill>
                  <a:srgbClr val="595959"/>
                </a:solidFill>
                <a:latin typeface="Trebuchet MS"/>
                <a:cs typeface="Trebuchet MS"/>
              </a:rPr>
              <a:t>Economics</a:t>
            </a:r>
            <a:r>
              <a:rPr sz="2400" b="1" spc="-93" dirty="0">
                <a:solidFill>
                  <a:srgbClr val="595959"/>
                </a:solidFill>
                <a:latin typeface="Trebuchet MS"/>
                <a:cs typeface="Trebuchet MS"/>
              </a:rPr>
              <a:t> </a:t>
            </a:r>
            <a:r>
              <a:rPr sz="2400" spc="-53" dirty="0">
                <a:solidFill>
                  <a:srgbClr val="595959"/>
                </a:solidFill>
                <a:latin typeface="Trebuchet MS"/>
                <a:cs typeface="Trebuchet MS"/>
              </a:rPr>
              <a:t>in</a:t>
            </a:r>
            <a:r>
              <a:rPr sz="2400" spc="-113" dirty="0">
                <a:solidFill>
                  <a:srgbClr val="595959"/>
                </a:solidFill>
                <a:latin typeface="Trebuchet MS"/>
                <a:cs typeface="Trebuchet MS"/>
              </a:rPr>
              <a:t> </a:t>
            </a:r>
            <a:r>
              <a:rPr sz="2400" spc="-87" dirty="0">
                <a:solidFill>
                  <a:srgbClr val="595959"/>
                </a:solidFill>
                <a:latin typeface="Trebuchet MS"/>
                <a:cs typeface="Trebuchet MS"/>
              </a:rPr>
              <a:t>the</a:t>
            </a:r>
            <a:r>
              <a:rPr sz="2400" spc="-113" dirty="0">
                <a:solidFill>
                  <a:srgbClr val="595959"/>
                </a:solidFill>
                <a:latin typeface="Trebuchet MS"/>
                <a:cs typeface="Trebuchet MS"/>
              </a:rPr>
              <a:t> </a:t>
            </a:r>
            <a:r>
              <a:rPr sz="2400" spc="53" dirty="0">
                <a:solidFill>
                  <a:srgbClr val="595959"/>
                </a:solidFill>
                <a:latin typeface="Trebuchet MS"/>
                <a:cs typeface="Trebuchet MS"/>
              </a:rPr>
              <a:t>2012</a:t>
            </a:r>
            <a:endParaRPr sz="2400" dirty="0">
              <a:latin typeface="Trebuchet MS"/>
              <a:cs typeface="Trebuchet MS"/>
            </a:endParaRPr>
          </a:p>
          <a:p>
            <a:pPr marL="676470" marR="3144441" indent="-489361">
              <a:lnSpc>
                <a:spcPct val="114599"/>
              </a:lnSpc>
              <a:spcBef>
                <a:spcPts val="1300"/>
              </a:spcBef>
              <a:buFont typeface="Arial"/>
              <a:buChar char="●"/>
              <a:tabLst>
                <a:tab pos="676470" algn="l"/>
                <a:tab pos="677316" algn="l"/>
              </a:tabLst>
            </a:pPr>
            <a:r>
              <a:rPr sz="2400" dirty="0">
                <a:solidFill>
                  <a:srgbClr val="595959"/>
                </a:solidFill>
                <a:latin typeface="Trebuchet MS"/>
                <a:cs typeface="Trebuchet MS"/>
              </a:rPr>
              <a:t>Popular</a:t>
            </a:r>
            <a:r>
              <a:rPr sz="2400" spc="-127" dirty="0">
                <a:solidFill>
                  <a:srgbClr val="595959"/>
                </a:solidFill>
                <a:latin typeface="Trebuchet MS"/>
                <a:cs typeface="Trebuchet MS"/>
              </a:rPr>
              <a:t> </a:t>
            </a:r>
            <a:r>
              <a:rPr sz="2400" spc="-53" dirty="0">
                <a:solidFill>
                  <a:srgbClr val="595959"/>
                </a:solidFill>
                <a:latin typeface="Trebuchet MS"/>
                <a:cs typeface="Trebuchet MS"/>
              </a:rPr>
              <a:t>tool</a:t>
            </a:r>
            <a:r>
              <a:rPr sz="2400" spc="-127" dirty="0">
                <a:solidFill>
                  <a:srgbClr val="595959"/>
                </a:solidFill>
                <a:latin typeface="Trebuchet MS"/>
                <a:cs typeface="Trebuchet MS"/>
              </a:rPr>
              <a:t> </a:t>
            </a:r>
            <a:r>
              <a:rPr sz="2400" spc="-53" dirty="0">
                <a:solidFill>
                  <a:srgbClr val="595959"/>
                </a:solidFill>
                <a:latin typeface="Trebuchet MS"/>
                <a:cs typeface="Trebuchet MS"/>
              </a:rPr>
              <a:t>in</a:t>
            </a:r>
            <a:r>
              <a:rPr sz="2400" spc="-120" dirty="0">
                <a:solidFill>
                  <a:srgbClr val="595959"/>
                </a:solidFill>
                <a:latin typeface="Trebuchet MS"/>
                <a:cs typeface="Trebuchet MS"/>
              </a:rPr>
              <a:t> </a:t>
            </a:r>
            <a:r>
              <a:rPr sz="2400" dirty="0">
                <a:solidFill>
                  <a:srgbClr val="595959"/>
                </a:solidFill>
                <a:latin typeface="Trebuchet MS"/>
                <a:cs typeface="Trebuchet MS"/>
              </a:rPr>
              <a:t>studying</a:t>
            </a:r>
            <a:r>
              <a:rPr sz="2400" spc="-127" dirty="0">
                <a:solidFill>
                  <a:srgbClr val="595959"/>
                </a:solidFill>
                <a:latin typeface="Trebuchet MS"/>
                <a:cs typeface="Trebuchet MS"/>
              </a:rPr>
              <a:t> </a:t>
            </a:r>
            <a:r>
              <a:rPr sz="2400" spc="-27" dirty="0">
                <a:solidFill>
                  <a:srgbClr val="595959"/>
                </a:solidFill>
                <a:latin typeface="Trebuchet MS"/>
                <a:cs typeface="Trebuchet MS"/>
              </a:rPr>
              <a:t>cost-</a:t>
            </a:r>
            <a:r>
              <a:rPr sz="2400" spc="-13" dirty="0">
                <a:solidFill>
                  <a:srgbClr val="595959"/>
                </a:solidFill>
                <a:latin typeface="Trebuchet MS"/>
                <a:cs typeface="Trebuchet MS"/>
              </a:rPr>
              <a:t>sharing,</a:t>
            </a:r>
            <a:r>
              <a:rPr sz="2400" spc="-120" dirty="0">
                <a:solidFill>
                  <a:srgbClr val="595959"/>
                </a:solidFill>
                <a:latin typeface="Trebuchet MS"/>
                <a:cs typeface="Trebuchet MS"/>
              </a:rPr>
              <a:t> </a:t>
            </a:r>
            <a:r>
              <a:rPr sz="2400" spc="-47" dirty="0">
                <a:solidFill>
                  <a:srgbClr val="595959"/>
                </a:solidFill>
                <a:latin typeface="Trebuchet MS"/>
                <a:cs typeface="Trebuchet MS"/>
              </a:rPr>
              <a:t>market</a:t>
            </a:r>
            <a:r>
              <a:rPr sz="2400" spc="-127" dirty="0">
                <a:solidFill>
                  <a:srgbClr val="595959"/>
                </a:solidFill>
                <a:latin typeface="Trebuchet MS"/>
                <a:cs typeface="Trebuchet MS"/>
              </a:rPr>
              <a:t> </a:t>
            </a:r>
            <a:r>
              <a:rPr sz="2400" spc="-13" dirty="0">
                <a:solidFill>
                  <a:srgbClr val="595959"/>
                </a:solidFill>
                <a:latin typeface="Trebuchet MS"/>
                <a:cs typeface="Trebuchet MS"/>
              </a:rPr>
              <a:t>analytics, </a:t>
            </a:r>
            <a:r>
              <a:rPr sz="2400" spc="-27" dirty="0">
                <a:solidFill>
                  <a:srgbClr val="595959"/>
                </a:solidFill>
                <a:latin typeface="Trebuchet MS"/>
                <a:cs typeface="Trebuchet MS"/>
              </a:rPr>
              <a:t>voting</a:t>
            </a:r>
            <a:r>
              <a:rPr sz="2400" spc="-80" dirty="0">
                <a:solidFill>
                  <a:srgbClr val="595959"/>
                </a:solidFill>
                <a:latin typeface="Trebuchet MS"/>
                <a:cs typeface="Trebuchet MS"/>
              </a:rPr>
              <a:t> </a:t>
            </a:r>
            <a:r>
              <a:rPr sz="2400" spc="-113" dirty="0">
                <a:solidFill>
                  <a:srgbClr val="595959"/>
                </a:solidFill>
                <a:latin typeface="Trebuchet MS"/>
                <a:cs typeface="Trebuchet MS"/>
              </a:rPr>
              <a:t>power,</a:t>
            </a:r>
            <a:r>
              <a:rPr sz="2400" spc="-73" dirty="0">
                <a:solidFill>
                  <a:srgbClr val="595959"/>
                </a:solidFill>
                <a:latin typeface="Trebuchet MS"/>
                <a:cs typeface="Trebuchet MS"/>
              </a:rPr>
              <a:t> </a:t>
            </a:r>
            <a:r>
              <a:rPr sz="2400" dirty="0">
                <a:solidFill>
                  <a:srgbClr val="595959"/>
                </a:solidFill>
                <a:latin typeface="Trebuchet MS"/>
                <a:cs typeface="Trebuchet MS"/>
              </a:rPr>
              <a:t>and</a:t>
            </a:r>
            <a:r>
              <a:rPr sz="2400" spc="-80" dirty="0">
                <a:solidFill>
                  <a:srgbClr val="595959"/>
                </a:solidFill>
                <a:latin typeface="Trebuchet MS"/>
                <a:cs typeface="Trebuchet MS"/>
              </a:rPr>
              <a:t> </a:t>
            </a:r>
            <a:r>
              <a:rPr sz="2400" dirty="0">
                <a:solidFill>
                  <a:srgbClr val="595959"/>
                </a:solidFill>
                <a:latin typeface="Trebuchet MS"/>
                <a:cs typeface="Trebuchet MS"/>
              </a:rPr>
              <a:t>most</a:t>
            </a:r>
            <a:r>
              <a:rPr sz="2400" spc="-73" dirty="0">
                <a:solidFill>
                  <a:srgbClr val="595959"/>
                </a:solidFill>
                <a:latin typeface="Trebuchet MS"/>
                <a:cs typeface="Trebuchet MS"/>
              </a:rPr>
              <a:t> recently</a:t>
            </a:r>
            <a:r>
              <a:rPr sz="2400" spc="-40" dirty="0">
                <a:solidFill>
                  <a:srgbClr val="595959"/>
                </a:solidFill>
                <a:latin typeface="Trebuchet MS"/>
                <a:cs typeface="Trebuchet MS"/>
              </a:rPr>
              <a:t> </a:t>
            </a:r>
            <a:r>
              <a:rPr sz="2400" b="1" spc="-60" dirty="0">
                <a:solidFill>
                  <a:srgbClr val="595959"/>
                </a:solidFill>
                <a:latin typeface="Trebuchet MS"/>
                <a:cs typeface="Trebuchet MS"/>
              </a:rPr>
              <a:t>explaining</a:t>
            </a:r>
            <a:r>
              <a:rPr sz="2400" b="1" spc="-73" dirty="0">
                <a:solidFill>
                  <a:srgbClr val="595959"/>
                </a:solidFill>
                <a:latin typeface="Trebuchet MS"/>
                <a:cs typeface="Trebuchet MS"/>
              </a:rPr>
              <a:t> </a:t>
            </a:r>
            <a:r>
              <a:rPr sz="2400" b="1" spc="133" dirty="0">
                <a:solidFill>
                  <a:srgbClr val="595959"/>
                </a:solidFill>
                <a:latin typeface="Trebuchet MS"/>
                <a:cs typeface="Trebuchet MS"/>
              </a:rPr>
              <a:t>ML</a:t>
            </a:r>
            <a:r>
              <a:rPr sz="2400" b="1" spc="-73" dirty="0">
                <a:solidFill>
                  <a:srgbClr val="595959"/>
                </a:solidFill>
                <a:latin typeface="Trebuchet MS"/>
                <a:cs typeface="Trebuchet MS"/>
              </a:rPr>
              <a:t> </a:t>
            </a:r>
            <a:r>
              <a:rPr sz="2400" b="1" spc="-13" dirty="0">
                <a:solidFill>
                  <a:srgbClr val="595959"/>
                </a:solidFill>
                <a:latin typeface="Trebuchet MS"/>
                <a:cs typeface="Trebuchet MS"/>
              </a:rPr>
              <a:t>models</a:t>
            </a:r>
            <a:endParaRPr sz="2400" dirty="0">
              <a:latin typeface="Trebuchet MS"/>
              <a:cs typeface="Trebuchet MS"/>
            </a:endParaRPr>
          </a:p>
          <a:p>
            <a:pPr>
              <a:spcBef>
                <a:spcPts val="33"/>
              </a:spcBef>
            </a:pPr>
            <a:endParaRPr sz="2933" dirty="0">
              <a:latin typeface="Trebuchet MS"/>
              <a:cs typeface="Trebuchet MS"/>
            </a:endParaRPr>
          </a:p>
          <a:p>
            <a:pPr marR="40639" algn="r">
              <a:spcBef>
                <a:spcPts val="7"/>
              </a:spcBef>
            </a:pPr>
            <a:r>
              <a:rPr sz="1867" dirty="0">
                <a:latin typeface="Arial"/>
                <a:cs typeface="Arial"/>
              </a:rPr>
              <a:t>Lloyd</a:t>
            </a:r>
            <a:r>
              <a:rPr sz="1867" spc="-33" dirty="0">
                <a:latin typeface="Arial"/>
                <a:cs typeface="Arial"/>
              </a:rPr>
              <a:t> </a:t>
            </a:r>
            <a:r>
              <a:rPr sz="1867" dirty="0">
                <a:latin typeface="Arial"/>
                <a:cs typeface="Arial"/>
              </a:rPr>
              <a:t>Shapley</a:t>
            </a:r>
            <a:r>
              <a:rPr sz="1867" spc="-33" dirty="0">
                <a:latin typeface="Arial"/>
                <a:cs typeface="Arial"/>
              </a:rPr>
              <a:t> </a:t>
            </a:r>
            <a:r>
              <a:rPr sz="1867" dirty="0">
                <a:latin typeface="Arial"/>
                <a:cs typeface="Arial"/>
              </a:rPr>
              <a:t>in</a:t>
            </a:r>
            <a:r>
              <a:rPr sz="1867" spc="-27" dirty="0">
                <a:latin typeface="Arial"/>
                <a:cs typeface="Arial"/>
              </a:rPr>
              <a:t> 1980</a:t>
            </a:r>
            <a:endParaRPr sz="1867" dirty="0">
              <a:latin typeface="Arial"/>
              <a:cs typeface="Arial"/>
            </a:endParaRPr>
          </a:p>
          <a:p>
            <a:pPr>
              <a:lnSpc>
                <a:spcPct val="100000"/>
              </a:lnSpc>
            </a:pPr>
            <a:endParaRPr sz="2000" dirty="0">
              <a:latin typeface="Arial"/>
              <a:cs typeface="Arial"/>
            </a:endParaRPr>
          </a:p>
          <a:p>
            <a:pPr>
              <a:spcBef>
                <a:spcPts val="27"/>
              </a:spcBef>
            </a:pPr>
            <a:endParaRPr sz="2133" dirty="0">
              <a:latin typeface="Arial"/>
              <a:cs typeface="Arial"/>
            </a:endParaRPr>
          </a:p>
          <a:p>
            <a:pPr marL="67732">
              <a:spcBef>
                <a:spcPts val="7"/>
              </a:spcBef>
            </a:pPr>
            <a:r>
              <a:rPr spc="100" baseline="30864" dirty="0">
                <a:solidFill>
                  <a:srgbClr val="999999"/>
                </a:solidFill>
                <a:latin typeface="Trebuchet MS"/>
                <a:cs typeface="Trebuchet MS"/>
              </a:rPr>
              <a:t>1</a:t>
            </a:r>
            <a:r>
              <a:rPr spc="189" baseline="30864" dirty="0">
                <a:solidFill>
                  <a:srgbClr val="999999"/>
                </a:solidFill>
                <a:latin typeface="Trebuchet MS"/>
                <a:cs typeface="Trebuchet MS"/>
              </a:rPr>
              <a:t> </a:t>
            </a:r>
            <a:r>
              <a:rPr sz="1867" b="1" spc="-73" dirty="0">
                <a:solidFill>
                  <a:srgbClr val="999999"/>
                </a:solidFill>
                <a:latin typeface="Trebuchet MS"/>
                <a:cs typeface="Trebuchet MS"/>
              </a:rPr>
              <a:t>"A</a:t>
            </a:r>
            <a:r>
              <a:rPr sz="1867" b="1" spc="-60" dirty="0">
                <a:solidFill>
                  <a:srgbClr val="999999"/>
                </a:solidFill>
                <a:latin typeface="Trebuchet MS"/>
                <a:cs typeface="Trebuchet MS"/>
              </a:rPr>
              <a:t> </a:t>
            </a:r>
            <a:r>
              <a:rPr sz="1867" b="1" spc="-40" dirty="0">
                <a:solidFill>
                  <a:srgbClr val="999999"/>
                </a:solidFill>
                <a:latin typeface="Trebuchet MS"/>
                <a:cs typeface="Trebuchet MS"/>
              </a:rPr>
              <a:t>Value</a:t>
            </a:r>
            <a:r>
              <a:rPr sz="1867" b="1" spc="-60" dirty="0">
                <a:solidFill>
                  <a:srgbClr val="999999"/>
                </a:solidFill>
                <a:latin typeface="Trebuchet MS"/>
                <a:cs typeface="Trebuchet MS"/>
              </a:rPr>
              <a:t> </a:t>
            </a:r>
            <a:r>
              <a:rPr sz="1867" b="1" spc="-67" dirty="0">
                <a:solidFill>
                  <a:srgbClr val="999999"/>
                </a:solidFill>
                <a:latin typeface="Trebuchet MS"/>
                <a:cs typeface="Trebuchet MS"/>
              </a:rPr>
              <a:t>for</a:t>
            </a:r>
            <a:r>
              <a:rPr sz="1867" b="1" spc="-60" dirty="0">
                <a:solidFill>
                  <a:srgbClr val="999999"/>
                </a:solidFill>
                <a:latin typeface="Trebuchet MS"/>
                <a:cs typeface="Trebuchet MS"/>
              </a:rPr>
              <a:t> </a:t>
            </a:r>
            <a:r>
              <a:rPr sz="1867" b="1" spc="-33" dirty="0">
                <a:solidFill>
                  <a:srgbClr val="999999"/>
                </a:solidFill>
                <a:latin typeface="Trebuchet MS"/>
                <a:cs typeface="Trebuchet MS"/>
              </a:rPr>
              <a:t>n-person</a:t>
            </a:r>
            <a:r>
              <a:rPr sz="1867" b="1" spc="-60" dirty="0">
                <a:solidFill>
                  <a:srgbClr val="999999"/>
                </a:solidFill>
                <a:latin typeface="Trebuchet MS"/>
                <a:cs typeface="Trebuchet MS"/>
              </a:rPr>
              <a:t> </a:t>
            </a:r>
            <a:r>
              <a:rPr sz="1867" b="1" spc="-40" dirty="0">
                <a:solidFill>
                  <a:srgbClr val="999999"/>
                </a:solidFill>
                <a:latin typeface="Trebuchet MS"/>
                <a:cs typeface="Trebuchet MS"/>
              </a:rPr>
              <a:t>Games"</a:t>
            </a:r>
            <a:r>
              <a:rPr sz="1867" spc="-40" dirty="0">
                <a:solidFill>
                  <a:srgbClr val="999999"/>
                </a:solidFill>
                <a:latin typeface="Trebuchet MS"/>
                <a:cs typeface="Trebuchet MS"/>
              </a:rPr>
              <a:t>.</a:t>
            </a:r>
            <a:r>
              <a:rPr sz="1867" spc="-67" dirty="0">
                <a:solidFill>
                  <a:srgbClr val="999999"/>
                </a:solidFill>
                <a:latin typeface="Trebuchet MS"/>
                <a:cs typeface="Trebuchet MS"/>
              </a:rPr>
              <a:t> </a:t>
            </a:r>
            <a:r>
              <a:rPr sz="1867" spc="-13" dirty="0">
                <a:solidFill>
                  <a:srgbClr val="999999"/>
                </a:solidFill>
                <a:latin typeface="Trebuchet MS"/>
                <a:cs typeface="Trebuchet MS"/>
              </a:rPr>
              <a:t>Contributions</a:t>
            </a:r>
            <a:r>
              <a:rPr sz="1867" spc="-67" dirty="0">
                <a:solidFill>
                  <a:srgbClr val="999999"/>
                </a:solidFill>
                <a:latin typeface="Trebuchet MS"/>
                <a:cs typeface="Trebuchet MS"/>
              </a:rPr>
              <a:t> </a:t>
            </a:r>
            <a:r>
              <a:rPr sz="1867" spc="-53" dirty="0">
                <a:solidFill>
                  <a:srgbClr val="999999"/>
                </a:solidFill>
                <a:latin typeface="Trebuchet MS"/>
                <a:cs typeface="Trebuchet MS"/>
              </a:rPr>
              <a:t>to</a:t>
            </a:r>
            <a:r>
              <a:rPr sz="1867" spc="-73" dirty="0">
                <a:solidFill>
                  <a:srgbClr val="999999"/>
                </a:solidFill>
                <a:latin typeface="Trebuchet MS"/>
                <a:cs typeface="Trebuchet MS"/>
              </a:rPr>
              <a:t> </a:t>
            </a:r>
            <a:r>
              <a:rPr sz="1867" spc="-67" dirty="0">
                <a:solidFill>
                  <a:srgbClr val="999999"/>
                </a:solidFill>
                <a:latin typeface="Trebuchet MS"/>
                <a:cs typeface="Trebuchet MS"/>
              </a:rPr>
              <a:t>the</a:t>
            </a:r>
            <a:r>
              <a:rPr sz="1867" spc="-100" dirty="0">
                <a:solidFill>
                  <a:srgbClr val="999999"/>
                </a:solidFill>
                <a:latin typeface="Trebuchet MS"/>
                <a:cs typeface="Trebuchet MS"/>
              </a:rPr>
              <a:t> </a:t>
            </a:r>
            <a:r>
              <a:rPr sz="1867" spc="-27" dirty="0">
                <a:solidFill>
                  <a:srgbClr val="999999"/>
                </a:solidFill>
                <a:latin typeface="Trebuchet MS"/>
                <a:cs typeface="Trebuchet MS"/>
              </a:rPr>
              <a:t>Theory</a:t>
            </a:r>
            <a:r>
              <a:rPr sz="1867" spc="-67" dirty="0">
                <a:solidFill>
                  <a:srgbClr val="999999"/>
                </a:solidFill>
                <a:latin typeface="Trebuchet MS"/>
                <a:cs typeface="Trebuchet MS"/>
              </a:rPr>
              <a:t> </a:t>
            </a:r>
            <a:r>
              <a:rPr sz="1867" dirty="0">
                <a:solidFill>
                  <a:srgbClr val="999999"/>
                </a:solidFill>
                <a:latin typeface="Trebuchet MS"/>
                <a:cs typeface="Trebuchet MS"/>
              </a:rPr>
              <a:t>of</a:t>
            </a:r>
            <a:r>
              <a:rPr sz="1867" spc="-67" dirty="0">
                <a:solidFill>
                  <a:srgbClr val="999999"/>
                </a:solidFill>
                <a:latin typeface="Trebuchet MS"/>
                <a:cs typeface="Trebuchet MS"/>
              </a:rPr>
              <a:t> </a:t>
            </a:r>
            <a:r>
              <a:rPr sz="1867" dirty="0">
                <a:solidFill>
                  <a:srgbClr val="999999"/>
                </a:solidFill>
                <a:latin typeface="Trebuchet MS"/>
                <a:cs typeface="Trebuchet MS"/>
              </a:rPr>
              <a:t>Games</a:t>
            </a:r>
            <a:r>
              <a:rPr sz="1867" spc="-73" dirty="0">
                <a:solidFill>
                  <a:srgbClr val="999999"/>
                </a:solidFill>
                <a:latin typeface="Trebuchet MS"/>
                <a:cs typeface="Trebuchet MS"/>
              </a:rPr>
              <a:t> </a:t>
            </a:r>
            <a:r>
              <a:rPr sz="1867" dirty="0">
                <a:solidFill>
                  <a:srgbClr val="999999"/>
                </a:solidFill>
                <a:latin typeface="Trebuchet MS"/>
                <a:cs typeface="Trebuchet MS"/>
              </a:rPr>
              <a:t>2.28</a:t>
            </a:r>
            <a:r>
              <a:rPr sz="1867" spc="-67" dirty="0">
                <a:solidFill>
                  <a:srgbClr val="999999"/>
                </a:solidFill>
                <a:latin typeface="Trebuchet MS"/>
                <a:cs typeface="Trebuchet MS"/>
              </a:rPr>
              <a:t> </a:t>
            </a:r>
            <a:r>
              <a:rPr sz="1867" spc="-13" dirty="0">
                <a:solidFill>
                  <a:srgbClr val="999999"/>
                </a:solidFill>
                <a:latin typeface="Trebuchet MS"/>
                <a:cs typeface="Trebuchet MS"/>
              </a:rPr>
              <a:t>(1953):</a:t>
            </a:r>
            <a:r>
              <a:rPr sz="1867" spc="-67" dirty="0">
                <a:solidFill>
                  <a:srgbClr val="999999"/>
                </a:solidFill>
                <a:latin typeface="Trebuchet MS"/>
                <a:cs typeface="Trebuchet MS"/>
              </a:rPr>
              <a:t> </a:t>
            </a:r>
            <a:r>
              <a:rPr sz="1867" dirty="0">
                <a:solidFill>
                  <a:srgbClr val="999999"/>
                </a:solidFill>
                <a:latin typeface="Trebuchet MS"/>
                <a:cs typeface="Trebuchet MS"/>
              </a:rPr>
              <a:t>307-</a:t>
            </a:r>
            <a:r>
              <a:rPr sz="1867" spc="-33" dirty="0">
                <a:solidFill>
                  <a:srgbClr val="999999"/>
                </a:solidFill>
                <a:latin typeface="Trebuchet MS"/>
                <a:cs typeface="Trebuchet MS"/>
              </a:rPr>
              <a:t>317</a:t>
            </a:r>
            <a:endParaRPr sz="1867" dirty="0">
              <a:latin typeface="Trebuchet MS"/>
              <a:cs typeface="Trebuchet MS"/>
            </a:endParaRPr>
          </a:p>
        </p:txBody>
      </p:sp>
      <p:sp>
        <p:nvSpPr>
          <p:cNvPr id="4" name="object 4"/>
          <p:cNvSpPr txBox="1">
            <a:spLocks noGrp="1"/>
          </p:cNvSpPr>
          <p:nvPr>
            <p:ph type="title"/>
          </p:nvPr>
        </p:nvSpPr>
        <p:spPr>
          <a:xfrm>
            <a:off x="2819400" y="342950"/>
            <a:ext cx="5791200" cy="673330"/>
          </a:xfrm>
          <a:prstGeom prst="rect">
            <a:avLst/>
          </a:prstGeom>
        </p:spPr>
        <p:txBody>
          <a:bodyPr vert="horz" wrap="square" lIns="0" tIns="97921" rIns="0" bIns="0" rtlCol="0" anchor="ctr">
            <a:spAutoFit/>
          </a:bodyPr>
          <a:lstStyle/>
          <a:p>
            <a:pPr marL="16933">
              <a:spcBef>
                <a:spcPts val="133"/>
              </a:spcBef>
            </a:pPr>
            <a:r>
              <a:rPr sz="3733" dirty="0"/>
              <a:t>Shapley</a:t>
            </a:r>
            <a:r>
              <a:rPr sz="3733" spc="-152" dirty="0"/>
              <a:t> </a:t>
            </a:r>
            <a:r>
              <a:rPr sz="3733" spc="-27" dirty="0"/>
              <a:t>Value</a:t>
            </a:r>
            <a:endParaRPr sz="3733"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28600"/>
            <a:ext cx="14020800" cy="673330"/>
          </a:xfrm>
          <a:prstGeom prst="rect">
            <a:avLst/>
          </a:prstGeom>
        </p:spPr>
        <p:txBody>
          <a:bodyPr vert="horz" wrap="square" lIns="0" tIns="97921" rIns="0" bIns="0" rtlCol="0" anchor="ctr">
            <a:spAutoFit/>
          </a:bodyPr>
          <a:lstStyle/>
          <a:p>
            <a:pPr marL="16933">
              <a:spcBef>
                <a:spcPts val="133"/>
              </a:spcBef>
            </a:pPr>
            <a:r>
              <a:rPr sz="3733" spc="-40" dirty="0"/>
              <a:t>Cooperative</a:t>
            </a:r>
            <a:r>
              <a:rPr sz="3733" spc="-207" dirty="0"/>
              <a:t> </a:t>
            </a:r>
            <a:r>
              <a:rPr sz="3733" spc="-27" dirty="0"/>
              <a:t>Game</a:t>
            </a:r>
            <a:endParaRPr sz="3733" dirty="0"/>
          </a:p>
        </p:txBody>
      </p:sp>
      <p:sp>
        <p:nvSpPr>
          <p:cNvPr id="3" name="object 3"/>
          <p:cNvSpPr txBox="1"/>
          <p:nvPr/>
        </p:nvSpPr>
        <p:spPr>
          <a:xfrm>
            <a:off x="633665" y="1215407"/>
            <a:ext cx="10712027" cy="3907587"/>
          </a:xfrm>
          <a:prstGeom prst="rect">
            <a:avLst/>
          </a:prstGeom>
        </p:spPr>
        <p:txBody>
          <a:bodyPr vert="horz" wrap="square" lIns="0" tIns="16933" rIns="0" bIns="0" rtlCol="0">
            <a:spAutoFit/>
          </a:bodyPr>
          <a:lstStyle/>
          <a:p>
            <a:pPr marL="505447" indent="-489361">
              <a:spcBef>
                <a:spcPts val="133"/>
              </a:spcBef>
              <a:buFont typeface="Arial"/>
              <a:buChar char="●"/>
              <a:tabLst>
                <a:tab pos="505447" algn="l"/>
                <a:tab pos="506294" algn="l"/>
              </a:tabLst>
            </a:pPr>
            <a:r>
              <a:rPr sz="2400" dirty="0">
                <a:solidFill>
                  <a:srgbClr val="666666"/>
                </a:solidFill>
                <a:latin typeface="Trebuchet MS"/>
                <a:cs typeface="Trebuchet MS"/>
              </a:rPr>
              <a:t>Players</a:t>
            </a:r>
            <a:r>
              <a:rPr sz="2400" spc="-100" dirty="0">
                <a:solidFill>
                  <a:srgbClr val="666666"/>
                </a:solidFill>
                <a:latin typeface="Trebuchet MS"/>
                <a:cs typeface="Trebuchet MS"/>
              </a:rPr>
              <a:t> </a:t>
            </a:r>
            <a:r>
              <a:rPr sz="2400" spc="-147" dirty="0">
                <a:solidFill>
                  <a:srgbClr val="666666"/>
                </a:solidFill>
                <a:latin typeface="Trebuchet MS"/>
                <a:cs typeface="Trebuchet MS"/>
              </a:rPr>
              <a:t>{1,</a:t>
            </a:r>
            <a:r>
              <a:rPr sz="2400" spc="-100" dirty="0">
                <a:solidFill>
                  <a:srgbClr val="666666"/>
                </a:solidFill>
                <a:latin typeface="Trebuchet MS"/>
                <a:cs typeface="Trebuchet MS"/>
              </a:rPr>
              <a:t> </a:t>
            </a:r>
            <a:r>
              <a:rPr sz="2400" spc="-300" dirty="0">
                <a:solidFill>
                  <a:srgbClr val="666666"/>
                </a:solidFill>
                <a:latin typeface="Trebuchet MS"/>
                <a:cs typeface="Trebuchet MS"/>
              </a:rPr>
              <a:t>…,</a:t>
            </a:r>
            <a:r>
              <a:rPr sz="2400" spc="-93" dirty="0">
                <a:solidFill>
                  <a:srgbClr val="666666"/>
                </a:solidFill>
                <a:latin typeface="Trebuchet MS"/>
                <a:cs typeface="Trebuchet MS"/>
              </a:rPr>
              <a:t> </a:t>
            </a:r>
            <a:r>
              <a:rPr sz="2400" spc="147" dirty="0">
                <a:solidFill>
                  <a:srgbClr val="666666"/>
                </a:solidFill>
                <a:latin typeface="Trebuchet MS"/>
                <a:cs typeface="Trebuchet MS"/>
              </a:rPr>
              <a:t>M}</a:t>
            </a:r>
            <a:r>
              <a:rPr sz="2400" spc="-100" dirty="0">
                <a:solidFill>
                  <a:srgbClr val="666666"/>
                </a:solidFill>
                <a:latin typeface="Trebuchet MS"/>
                <a:cs typeface="Trebuchet MS"/>
              </a:rPr>
              <a:t> </a:t>
            </a:r>
            <a:r>
              <a:rPr sz="2400" spc="-40" dirty="0">
                <a:solidFill>
                  <a:srgbClr val="666666"/>
                </a:solidFill>
                <a:latin typeface="Trebuchet MS"/>
                <a:cs typeface="Trebuchet MS"/>
              </a:rPr>
              <a:t>collaborating</a:t>
            </a:r>
            <a:r>
              <a:rPr sz="2400" spc="-100" dirty="0">
                <a:solidFill>
                  <a:srgbClr val="666666"/>
                </a:solidFill>
                <a:latin typeface="Trebuchet MS"/>
                <a:cs typeface="Trebuchet MS"/>
              </a:rPr>
              <a:t> </a:t>
            </a:r>
            <a:r>
              <a:rPr sz="2400" spc="-67" dirty="0">
                <a:solidFill>
                  <a:srgbClr val="666666"/>
                </a:solidFill>
                <a:latin typeface="Trebuchet MS"/>
                <a:cs typeface="Trebuchet MS"/>
              </a:rPr>
              <a:t>to</a:t>
            </a:r>
            <a:r>
              <a:rPr sz="2400" spc="-93" dirty="0">
                <a:solidFill>
                  <a:srgbClr val="666666"/>
                </a:solidFill>
                <a:latin typeface="Trebuchet MS"/>
                <a:cs typeface="Trebuchet MS"/>
              </a:rPr>
              <a:t> </a:t>
            </a:r>
            <a:r>
              <a:rPr sz="2400" spc="-47" dirty="0">
                <a:solidFill>
                  <a:srgbClr val="666666"/>
                </a:solidFill>
                <a:latin typeface="Trebuchet MS"/>
                <a:cs typeface="Trebuchet MS"/>
              </a:rPr>
              <a:t>generate</a:t>
            </a:r>
            <a:r>
              <a:rPr sz="2400" spc="-100" dirty="0">
                <a:solidFill>
                  <a:srgbClr val="666666"/>
                </a:solidFill>
                <a:latin typeface="Trebuchet MS"/>
                <a:cs typeface="Trebuchet MS"/>
              </a:rPr>
              <a:t> </a:t>
            </a:r>
            <a:r>
              <a:rPr sz="2400" spc="87" dirty="0">
                <a:solidFill>
                  <a:srgbClr val="666666"/>
                </a:solidFill>
                <a:latin typeface="Trebuchet MS"/>
                <a:cs typeface="Trebuchet MS"/>
              </a:rPr>
              <a:t>some</a:t>
            </a:r>
            <a:r>
              <a:rPr sz="2400" spc="-33" dirty="0">
                <a:solidFill>
                  <a:srgbClr val="666666"/>
                </a:solidFill>
                <a:latin typeface="Trebuchet MS"/>
                <a:cs typeface="Trebuchet MS"/>
              </a:rPr>
              <a:t> </a:t>
            </a:r>
            <a:r>
              <a:rPr sz="2400" b="1" spc="-27" dirty="0">
                <a:solidFill>
                  <a:srgbClr val="666666"/>
                </a:solidFill>
                <a:latin typeface="Trebuchet MS"/>
                <a:cs typeface="Trebuchet MS"/>
              </a:rPr>
              <a:t>gain</a:t>
            </a:r>
            <a:endParaRPr sz="2400" dirty="0">
              <a:latin typeface="Trebuchet MS"/>
              <a:cs typeface="Trebuchet MS"/>
            </a:endParaRPr>
          </a:p>
          <a:p>
            <a:pPr marL="1115031" lvl="1" indent="-469042">
              <a:spcBef>
                <a:spcPts val="1727"/>
              </a:spcBef>
              <a:buFont typeface="Arial"/>
              <a:buChar char="○"/>
              <a:tabLst>
                <a:tab pos="1115031" algn="l"/>
                <a:tab pos="1115879" algn="l"/>
              </a:tabLst>
            </a:pPr>
            <a:r>
              <a:rPr sz="2133" spc="-60" dirty="0">
                <a:solidFill>
                  <a:srgbClr val="666666"/>
                </a:solidFill>
                <a:latin typeface="Trebuchet MS"/>
                <a:cs typeface="Trebuchet MS"/>
              </a:rPr>
              <a:t>Think:</a:t>
            </a:r>
            <a:r>
              <a:rPr sz="2133" spc="-73" dirty="0">
                <a:solidFill>
                  <a:srgbClr val="666666"/>
                </a:solidFill>
                <a:latin typeface="Trebuchet MS"/>
                <a:cs typeface="Trebuchet MS"/>
              </a:rPr>
              <a:t> </a:t>
            </a:r>
            <a:r>
              <a:rPr sz="2133" dirty="0">
                <a:solidFill>
                  <a:srgbClr val="666666"/>
                </a:solidFill>
                <a:latin typeface="Trebuchet MS"/>
                <a:cs typeface="Trebuchet MS"/>
              </a:rPr>
              <a:t>Employees</a:t>
            </a:r>
            <a:r>
              <a:rPr sz="2133" spc="-67" dirty="0">
                <a:solidFill>
                  <a:srgbClr val="666666"/>
                </a:solidFill>
                <a:latin typeface="Trebuchet MS"/>
                <a:cs typeface="Trebuchet MS"/>
              </a:rPr>
              <a:t> </a:t>
            </a:r>
            <a:r>
              <a:rPr sz="2133" spc="-53" dirty="0">
                <a:solidFill>
                  <a:srgbClr val="666666"/>
                </a:solidFill>
                <a:latin typeface="Trebuchet MS"/>
                <a:cs typeface="Trebuchet MS"/>
              </a:rPr>
              <a:t>in</a:t>
            </a:r>
            <a:r>
              <a:rPr sz="2133" spc="-67" dirty="0">
                <a:solidFill>
                  <a:srgbClr val="666666"/>
                </a:solidFill>
                <a:latin typeface="Trebuchet MS"/>
                <a:cs typeface="Trebuchet MS"/>
              </a:rPr>
              <a:t> </a:t>
            </a:r>
            <a:r>
              <a:rPr sz="2133" dirty="0">
                <a:solidFill>
                  <a:srgbClr val="666666"/>
                </a:solidFill>
                <a:latin typeface="Trebuchet MS"/>
                <a:cs typeface="Trebuchet MS"/>
              </a:rPr>
              <a:t>a</a:t>
            </a:r>
            <a:r>
              <a:rPr sz="2133" spc="-67" dirty="0">
                <a:solidFill>
                  <a:srgbClr val="666666"/>
                </a:solidFill>
                <a:latin typeface="Trebuchet MS"/>
                <a:cs typeface="Trebuchet MS"/>
              </a:rPr>
              <a:t> </a:t>
            </a:r>
            <a:r>
              <a:rPr sz="2133" dirty="0">
                <a:solidFill>
                  <a:srgbClr val="666666"/>
                </a:solidFill>
                <a:latin typeface="Trebuchet MS"/>
                <a:cs typeface="Trebuchet MS"/>
              </a:rPr>
              <a:t>company</a:t>
            </a:r>
            <a:r>
              <a:rPr sz="2133" spc="-67" dirty="0">
                <a:solidFill>
                  <a:srgbClr val="666666"/>
                </a:solidFill>
                <a:latin typeface="Trebuchet MS"/>
                <a:cs typeface="Trebuchet MS"/>
              </a:rPr>
              <a:t> </a:t>
            </a:r>
            <a:r>
              <a:rPr sz="2133" spc="-33" dirty="0">
                <a:solidFill>
                  <a:srgbClr val="666666"/>
                </a:solidFill>
                <a:latin typeface="Trebuchet MS"/>
                <a:cs typeface="Trebuchet MS"/>
              </a:rPr>
              <a:t>creating</a:t>
            </a:r>
            <a:r>
              <a:rPr sz="2133" spc="-67" dirty="0">
                <a:solidFill>
                  <a:srgbClr val="666666"/>
                </a:solidFill>
                <a:latin typeface="Trebuchet MS"/>
                <a:cs typeface="Trebuchet MS"/>
              </a:rPr>
              <a:t> </a:t>
            </a:r>
            <a:r>
              <a:rPr sz="2133" spc="80" dirty="0">
                <a:solidFill>
                  <a:srgbClr val="666666"/>
                </a:solidFill>
                <a:latin typeface="Trebuchet MS"/>
                <a:cs typeface="Trebuchet MS"/>
              </a:rPr>
              <a:t>some</a:t>
            </a:r>
            <a:r>
              <a:rPr sz="2133" spc="-67" dirty="0">
                <a:solidFill>
                  <a:srgbClr val="666666"/>
                </a:solidFill>
                <a:latin typeface="Trebuchet MS"/>
                <a:cs typeface="Trebuchet MS"/>
              </a:rPr>
              <a:t> </a:t>
            </a:r>
            <a:r>
              <a:rPr sz="2133" spc="-13" dirty="0">
                <a:solidFill>
                  <a:srgbClr val="666666"/>
                </a:solidFill>
                <a:latin typeface="Trebuchet MS"/>
                <a:cs typeface="Trebuchet MS"/>
              </a:rPr>
              <a:t>proﬁt</a:t>
            </a:r>
            <a:endParaRPr sz="2133" dirty="0">
              <a:latin typeface="Trebuchet MS"/>
              <a:cs typeface="Trebuchet MS"/>
            </a:endParaRPr>
          </a:p>
          <a:p>
            <a:pPr marL="1115031" lvl="1" indent="-469042">
              <a:spcBef>
                <a:spcPts val="1740"/>
              </a:spcBef>
              <a:buFont typeface="Arial"/>
              <a:buChar char="○"/>
              <a:tabLst>
                <a:tab pos="1115031" algn="l"/>
                <a:tab pos="1115879" algn="l"/>
              </a:tabLst>
            </a:pPr>
            <a:r>
              <a:rPr sz="2133" dirty="0">
                <a:solidFill>
                  <a:srgbClr val="666666"/>
                </a:solidFill>
                <a:latin typeface="Trebuchet MS"/>
                <a:cs typeface="Trebuchet MS"/>
              </a:rPr>
              <a:t>Described</a:t>
            </a:r>
            <a:r>
              <a:rPr sz="2133" spc="-87" dirty="0">
                <a:solidFill>
                  <a:srgbClr val="666666"/>
                </a:solidFill>
                <a:latin typeface="Trebuchet MS"/>
                <a:cs typeface="Trebuchet MS"/>
              </a:rPr>
              <a:t> </a:t>
            </a:r>
            <a:r>
              <a:rPr sz="2133" spc="-27" dirty="0">
                <a:solidFill>
                  <a:srgbClr val="666666"/>
                </a:solidFill>
                <a:latin typeface="Trebuchet MS"/>
                <a:cs typeface="Trebuchet MS"/>
              </a:rPr>
              <a:t>by</a:t>
            </a:r>
            <a:r>
              <a:rPr sz="2133" spc="-87" dirty="0">
                <a:solidFill>
                  <a:srgbClr val="666666"/>
                </a:solidFill>
                <a:latin typeface="Trebuchet MS"/>
                <a:cs typeface="Trebuchet MS"/>
              </a:rPr>
              <a:t> </a:t>
            </a:r>
            <a:r>
              <a:rPr sz="2133" dirty="0">
                <a:solidFill>
                  <a:srgbClr val="666666"/>
                </a:solidFill>
                <a:latin typeface="Trebuchet MS"/>
                <a:cs typeface="Trebuchet MS"/>
              </a:rPr>
              <a:t>a</a:t>
            </a:r>
            <a:r>
              <a:rPr sz="2133" spc="-67" dirty="0">
                <a:solidFill>
                  <a:srgbClr val="666666"/>
                </a:solidFill>
                <a:latin typeface="Trebuchet MS"/>
                <a:cs typeface="Trebuchet MS"/>
              </a:rPr>
              <a:t> </a:t>
            </a:r>
            <a:r>
              <a:rPr sz="2133" b="1" spc="-13" dirty="0">
                <a:solidFill>
                  <a:srgbClr val="666666"/>
                </a:solidFill>
                <a:latin typeface="Trebuchet MS"/>
                <a:cs typeface="Trebuchet MS"/>
              </a:rPr>
              <a:t>set</a:t>
            </a:r>
            <a:r>
              <a:rPr sz="2133" b="1" spc="-87" dirty="0">
                <a:solidFill>
                  <a:srgbClr val="666666"/>
                </a:solidFill>
                <a:latin typeface="Trebuchet MS"/>
                <a:cs typeface="Trebuchet MS"/>
              </a:rPr>
              <a:t> </a:t>
            </a:r>
            <a:r>
              <a:rPr sz="2133" b="1" spc="-60" dirty="0">
                <a:solidFill>
                  <a:srgbClr val="666666"/>
                </a:solidFill>
                <a:latin typeface="Trebuchet MS"/>
                <a:cs typeface="Trebuchet MS"/>
              </a:rPr>
              <a:t>function</a:t>
            </a:r>
            <a:r>
              <a:rPr sz="2133" b="1" spc="-73" dirty="0">
                <a:solidFill>
                  <a:srgbClr val="666666"/>
                </a:solidFill>
                <a:latin typeface="Trebuchet MS"/>
                <a:cs typeface="Trebuchet MS"/>
              </a:rPr>
              <a:t> </a:t>
            </a:r>
            <a:r>
              <a:rPr sz="2133" b="1" dirty="0">
                <a:solidFill>
                  <a:srgbClr val="666666"/>
                </a:solidFill>
                <a:latin typeface="Trebuchet MS"/>
                <a:cs typeface="Trebuchet MS"/>
              </a:rPr>
              <a:t>v(S)</a:t>
            </a:r>
            <a:r>
              <a:rPr sz="2133" b="1" spc="-87" dirty="0">
                <a:solidFill>
                  <a:srgbClr val="666666"/>
                </a:solidFill>
                <a:latin typeface="Trebuchet MS"/>
                <a:cs typeface="Trebuchet MS"/>
              </a:rPr>
              <a:t> </a:t>
            </a:r>
            <a:r>
              <a:rPr sz="2133" dirty="0">
                <a:solidFill>
                  <a:srgbClr val="666666"/>
                </a:solidFill>
                <a:latin typeface="Trebuchet MS"/>
                <a:cs typeface="Trebuchet MS"/>
              </a:rPr>
              <a:t>specifying</a:t>
            </a:r>
            <a:r>
              <a:rPr sz="2133" spc="-87" dirty="0">
                <a:solidFill>
                  <a:srgbClr val="666666"/>
                </a:solidFill>
                <a:latin typeface="Trebuchet MS"/>
                <a:cs typeface="Trebuchet MS"/>
              </a:rPr>
              <a:t> </a:t>
            </a:r>
            <a:r>
              <a:rPr sz="2133" spc="-80" dirty="0">
                <a:solidFill>
                  <a:srgbClr val="666666"/>
                </a:solidFill>
                <a:latin typeface="Trebuchet MS"/>
                <a:cs typeface="Trebuchet MS"/>
              </a:rPr>
              <a:t>the </a:t>
            </a:r>
            <a:r>
              <a:rPr sz="2133" dirty="0">
                <a:solidFill>
                  <a:srgbClr val="666666"/>
                </a:solidFill>
                <a:latin typeface="Trebuchet MS"/>
                <a:cs typeface="Trebuchet MS"/>
              </a:rPr>
              <a:t>gain</a:t>
            </a:r>
            <a:r>
              <a:rPr sz="2133" spc="-87" dirty="0">
                <a:solidFill>
                  <a:srgbClr val="666666"/>
                </a:solidFill>
                <a:latin typeface="Trebuchet MS"/>
                <a:cs typeface="Trebuchet MS"/>
              </a:rPr>
              <a:t> </a:t>
            </a:r>
            <a:r>
              <a:rPr sz="2133" spc="-53" dirty="0">
                <a:solidFill>
                  <a:srgbClr val="666666"/>
                </a:solidFill>
                <a:latin typeface="Trebuchet MS"/>
                <a:cs typeface="Trebuchet MS"/>
              </a:rPr>
              <a:t>for</a:t>
            </a:r>
            <a:r>
              <a:rPr sz="2133" spc="-87" dirty="0">
                <a:solidFill>
                  <a:srgbClr val="666666"/>
                </a:solidFill>
                <a:latin typeface="Trebuchet MS"/>
                <a:cs typeface="Trebuchet MS"/>
              </a:rPr>
              <a:t> </a:t>
            </a:r>
            <a:r>
              <a:rPr sz="2133" dirty="0">
                <a:solidFill>
                  <a:srgbClr val="666666"/>
                </a:solidFill>
                <a:latin typeface="Trebuchet MS"/>
                <a:cs typeface="Trebuchet MS"/>
              </a:rPr>
              <a:t>any</a:t>
            </a:r>
            <a:r>
              <a:rPr sz="2133" spc="-80" dirty="0">
                <a:solidFill>
                  <a:srgbClr val="666666"/>
                </a:solidFill>
                <a:latin typeface="Trebuchet MS"/>
                <a:cs typeface="Trebuchet MS"/>
              </a:rPr>
              <a:t> </a:t>
            </a:r>
            <a:r>
              <a:rPr sz="2133" dirty="0">
                <a:solidFill>
                  <a:srgbClr val="666666"/>
                </a:solidFill>
                <a:latin typeface="Trebuchet MS"/>
                <a:cs typeface="Trebuchet MS"/>
              </a:rPr>
              <a:t>subset</a:t>
            </a:r>
            <a:r>
              <a:rPr sz="2133" spc="-87" dirty="0">
                <a:solidFill>
                  <a:srgbClr val="666666"/>
                </a:solidFill>
                <a:latin typeface="Trebuchet MS"/>
                <a:cs typeface="Trebuchet MS"/>
              </a:rPr>
              <a:t> </a:t>
            </a:r>
            <a:r>
              <a:rPr sz="2133" spc="233" dirty="0">
                <a:solidFill>
                  <a:srgbClr val="666666"/>
                </a:solidFill>
                <a:latin typeface="Trebuchet MS"/>
                <a:cs typeface="Trebuchet MS"/>
              </a:rPr>
              <a:t>S</a:t>
            </a:r>
            <a:r>
              <a:rPr sz="2133" spc="-40" dirty="0">
                <a:solidFill>
                  <a:srgbClr val="666666"/>
                </a:solidFill>
                <a:latin typeface="Trebuchet MS"/>
                <a:cs typeface="Trebuchet MS"/>
              </a:rPr>
              <a:t> </a:t>
            </a:r>
            <a:r>
              <a:rPr sz="2133" dirty="0">
                <a:solidFill>
                  <a:srgbClr val="666666"/>
                </a:solidFill>
                <a:latin typeface="MS PGothic"/>
                <a:cs typeface="MS PGothic"/>
              </a:rPr>
              <a:t>⊆</a:t>
            </a:r>
            <a:r>
              <a:rPr sz="2133" spc="-127" dirty="0">
                <a:solidFill>
                  <a:srgbClr val="666666"/>
                </a:solidFill>
                <a:latin typeface="MS PGothic"/>
                <a:cs typeface="MS PGothic"/>
              </a:rPr>
              <a:t> </a:t>
            </a:r>
            <a:r>
              <a:rPr sz="2133" spc="-133" dirty="0">
                <a:solidFill>
                  <a:srgbClr val="666666"/>
                </a:solidFill>
                <a:latin typeface="Trebuchet MS"/>
                <a:cs typeface="Trebuchet MS"/>
              </a:rPr>
              <a:t>{1,</a:t>
            </a:r>
            <a:r>
              <a:rPr sz="2133" spc="-87" dirty="0">
                <a:solidFill>
                  <a:srgbClr val="666666"/>
                </a:solidFill>
                <a:latin typeface="Trebuchet MS"/>
                <a:cs typeface="Trebuchet MS"/>
              </a:rPr>
              <a:t> </a:t>
            </a:r>
            <a:r>
              <a:rPr sz="2133" spc="-267" dirty="0">
                <a:solidFill>
                  <a:srgbClr val="666666"/>
                </a:solidFill>
                <a:latin typeface="Trebuchet MS"/>
                <a:cs typeface="Trebuchet MS"/>
              </a:rPr>
              <a:t>…,</a:t>
            </a:r>
            <a:r>
              <a:rPr sz="2133" spc="-80" dirty="0">
                <a:solidFill>
                  <a:srgbClr val="666666"/>
                </a:solidFill>
                <a:latin typeface="Trebuchet MS"/>
                <a:cs typeface="Trebuchet MS"/>
              </a:rPr>
              <a:t> </a:t>
            </a:r>
            <a:r>
              <a:rPr sz="2133" spc="93" dirty="0">
                <a:solidFill>
                  <a:srgbClr val="666666"/>
                </a:solidFill>
                <a:latin typeface="Trebuchet MS"/>
                <a:cs typeface="Trebuchet MS"/>
              </a:rPr>
              <a:t>M}</a:t>
            </a:r>
            <a:endParaRPr sz="2133" dirty="0">
              <a:latin typeface="Trebuchet MS"/>
              <a:cs typeface="Trebuchet MS"/>
            </a:endParaRPr>
          </a:p>
          <a:p>
            <a:pPr lvl="1">
              <a:lnSpc>
                <a:spcPct val="100000"/>
              </a:lnSpc>
              <a:buFont typeface="Arial"/>
              <a:buChar char="○"/>
            </a:pPr>
            <a:endParaRPr sz="2533" dirty="0">
              <a:latin typeface="Trebuchet MS"/>
              <a:cs typeface="Trebuchet MS"/>
            </a:endParaRPr>
          </a:p>
          <a:p>
            <a:pPr lvl="1">
              <a:spcBef>
                <a:spcPts val="60"/>
              </a:spcBef>
              <a:buFont typeface="Arial"/>
              <a:buChar char="○"/>
            </a:pPr>
            <a:endParaRPr sz="2867" dirty="0">
              <a:latin typeface="Trebuchet MS"/>
              <a:cs typeface="Trebuchet MS"/>
            </a:endParaRPr>
          </a:p>
          <a:p>
            <a:pPr marL="505447" indent="-469042">
              <a:buClr>
                <a:srgbClr val="666666"/>
              </a:buClr>
              <a:buSzPct val="88888"/>
              <a:buFont typeface="Arial"/>
              <a:buChar char="●"/>
              <a:tabLst>
                <a:tab pos="505447" algn="l"/>
                <a:tab pos="506294" algn="l"/>
              </a:tabLst>
            </a:pPr>
            <a:r>
              <a:rPr sz="2400" b="1" spc="-33" dirty="0">
                <a:solidFill>
                  <a:srgbClr val="0B5394"/>
                </a:solidFill>
                <a:latin typeface="Trebuchet MS"/>
                <a:cs typeface="Trebuchet MS"/>
              </a:rPr>
              <a:t>Shapley</a:t>
            </a:r>
            <a:r>
              <a:rPr sz="2400" b="1" spc="-113" dirty="0">
                <a:solidFill>
                  <a:srgbClr val="0B5394"/>
                </a:solidFill>
                <a:latin typeface="Trebuchet MS"/>
                <a:cs typeface="Trebuchet MS"/>
              </a:rPr>
              <a:t> </a:t>
            </a:r>
            <a:r>
              <a:rPr sz="2400" b="1" spc="-27" dirty="0">
                <a:solidFill>
                  <a:srgbClr val="0B5394"/>
                </a:solidFill>
                <a:latin typeface="Trebuchet MS"/>
                <a:cs typeface="Trebuchet MS"/>
              </a:rPr>
              <a:t>values</a:t>
            </a:r>
            <a:r>
              <a:rPr sz="2400" b="1" spc="-107" dirty="0">
                <a:solidFill>
                  <a:srgbClr val="0B5394"/>
                </a:solidFill>
                <a:latin typeface="Trebuchet MS"/>
                <a:cs typeface="Trebuchet MS"/>
              </a:rPr>
              <a:t> </a:t>
            </a:r>
            <a:r>
              <a:rPr sz="2400" spc="-60" dirty="0">
                <a:solidFill>
                  <a:srgbClr val="0B5394"/>
                </a:solidFill>
                <a:latin typeface="Trebuchet MS"/>
                <a:cs typeface="Trebuchet MS"/>
              </a:rPr>
              <a:t>are</a:t>
            </a:r>
            <a:r>
              <a:rPr sz="2400" spc="-113" dirty="0">
                <a:solidFill>
                  <a:srgbClr val="0B5394"/>
                </a:solidFill>
                <a:latin typeface="Trebuchet MS"/>
                <a:cs typeface="Trebuchet MS"/>
              </a:rPr>
              <a:t> </a:t>
            </a:r>
            <a:r>
              <a:rPr sz="2400" dirty="0">
                <a:solidFill>
                  <a:srgbClr val="0B5394"/>
                </a:solidFill>
                <a:latin typeface="Trebuchet MS"/>
                <a:cs typeface="Trebuchet MS"/>
              </a:rPr>
              <a:t>a</a:t>
            </a:r>
            <a:r>
              <a:rPr sz="2400" spc="-107" dirty="0">
                <a:solidFill>
                  <a:srgbClr val="0B5394"/>
                </a:solidFill>
                <a:latin typeface="Trebuchet MS"/>
                <a:cs typeface="Trebuchet MS"/>
              </a:rPr>
              <a:t> </a:t>
            </a:r>
            <a:r>
              <a:rPr sz="2400" spc="-67" dirty="0">
                <a:solidFill>
                  <a:srgbClr val="0B5394"/>
                </a:solidFill>
                <a:latin typeface="Trebuchet MS"/>
                <a:cs typeface="Trebuchet MS"/>
              </a:rPr>
              <a:t>fair</a:t>
            </a:r>
            <a:r>
              <a:rPr sz="2400" spc="-113" dirty="0">
                <a:solidFill>
                  <a:srgbClr val="0B5394"/>
                </a:solidFill>
                <a:latin typeface="Trebuchet MS"/>
                <a:cs typeface="Trebuchet MS"/>
              </a:rPr>
              <a:t> </a:t>
            </a:r>
            <a:r>
              <a:rPr sz="2400" dirty="0">
                <a:solidFill>
                  <a:srgbClr val="0B5394"/>
                </a:solidFill>
                <a:latin typeface="Trebuchet MS"/>
                <a:cs typeface="Trebuchet MS"/>
              </a:rPr>
              <a:t>way</a:t>
            </a:r>
            <a:r>
              <a:rPr sz="2400" spc="-113" dirty="0">
                <a:solidFill>
                  <a:srgbClr val="0B5394"/>
                </a:solidFill>
                <a:latin typeface="Trebuchet MS"/>
                <a:cs typeface="Trebuchet MS"/>
              </a:rPr>
              <a:t> </a:t>
            </a:r>
            <a:r>
              <a:rPr sz="2400" spc="-67" dirty="0">
                <a:solidFill>
                  <a:srgbClr val="0B5394"/>
                </a:solidFill>
                <a:latin typeface="Trebuchet MS"/>
                <a:cs typeface="Trebuchet MS"/>
              </a:rPr>
              <a:t>to</a:t>
            </a:r>
            <a:r>
              <a:rPr sz="2400" spc="-107" dirty="0">
                <a:solidFill>
                  <a:srgbClr val="0B5394"/>
                </a:solidFill>
                <a:latin typeface="Trebuchet MS"/>
                <a:cs typeface="Trebuchet MS"/>
              </a:rPr>
              <a:t> </a:t>
            </a:r>
            <a:r>
              <a:rPr sz="2400" spc="-93" dirty="0">
                <a:solidFill>
                  <a:srgbClr val="0B5394"/>
                </a:solidFill>
                <a:latin typeface="Trebuchet MS"/>
                <a:cs typeface="Trebuchet MS"/>
              </a:rPr>
              <a:t>attribute</a:t>
            </a:r>
            <a:r>
              <a:rPr sz="2400" spc="-113" dirty="0">
                <a:solidFill>
                  <a:srgbClr val="0B5394"/>
                </a:solidFill>
                <a:latin typeface="Trebuchet MS"/>
                <a:cs typeface="Trebuchet MS"/>
              </a:rPr>
              <a:t> </a:t>
            </a:r>
            <a:r>
              <a:rPr sz="2400" spc="-87" dirty="0">
                <a:solidFill>
                  <a:srgbClr val="0B5394"/>
                </a:solidFill>
                <a:latin typeface="Trebuchet MS"/>
                <a:cs typeface="Trebuchet MS"/>
              </a:rPr>
              <a:t>the</a:t>
            </a:r>
            <a:r>
              <a:rPr sz="2400" spc="-113" dirty="0">
                <a:solidFill>
                  <a:srgbClr val="0B5394"/>
                </a:solidFill>
                <a:latin typeface="Trebuchet MS"/>
                <a:cs typeface="Trebuchet MS"/>
              </a:rPr>
              <a:t> </a:t>
            </a:r>
            <a:r>
              <a:rPr sz="2400" spc="-93" dirty="0">
                <a:solidFill>
                  <a:srgbClr val="0B5394"/>
                </a:solidFill>
                <a:latin typeface="Trebuchet MS"/>
                <a:cs typeface="Trebuchet MS"/>
              </a:rPr>
              <a:t>total</a:t>
            </a:r>
            <a:r>
              <a:rPr sz="2400" spc="-113" dirty="0">
                <a:solidFill>
                  <a:srgbClr val="0B5394"/>
                </a:solidFill>
                <a:latin typeface="Trebuchet MS"/>
                <a:cs typeface="Trebuchet MS"/>
              </a:rPr>
              <a:t> </a:t>
            </a:r>
            <a:r>
              <a:rPr sz="2400" dirty="0">
                <a:solidFill>
                  <a:srgbClr val="0B5394"/>
                </a:solidFill>
                <a:latin typeface="Trebuchet MS"/>
                <a:cs typeface="Trebuchet MS"/>
              </a:rPr>
              <a:t>gain</a:t>
            </a:r>
            <a:r>
              <a:rPr sz="2400" spc="-107" dirty="0">
                <a:solidFill>
                  <a:srgbClr val="0B5394"/>
                </a:solidFill>
                <a:latin typeface="Trebuchet MS"/>
                <a:cs typeface="Trebuchet MS"/>
              </a:rPr>
              <a:t> </a:t>
            </a:r>
            <a:r>
              <a:rPr sz="2400" spc="-67" dirty="0">
                <a:solidFill>
                  <a:srgbClr val="0B5394"/>
                </a:solidFill>
                <a:latin typeface="Trebuchet MS"/>
                <a:cs typeface="Trebuchet MS"/>
              </a:rPr>
              <a:t>to</a:t>
            </a:r>
            <a:r>
              <a:rPr sz="2400" spc="-113" dirty="0">
                <a:solidFill>
                  <a:srgbClr val="0B5394"/>
                </a:solidFill>
                <a:latin typeface="Trebuchet MS"/>
                <a:cs typeface="Trebuchet MS"/>
              </a:rPr>
              <a:t> </a:t>
            </a:r>
            <a:r>
              <a:rPr sz="2400" spc="-87" dirty="0">
                <a:solidFill>
                  <a:srgbClr val="0B5394"/>
                </a:solidFill>
                <a:latin typeface="Trebuchet MS"/>
                <a:cs typeface="Trebuchet MS"/>
              </a:rPr>
              <a:t>the</a:t>
            </a:r>
            <a:r>
              <a:rPr sz="2400" spc="-113" dirty="0">
                <a:solidFill>
                  <a:srgbClr val="0B5394"/>
                </a:solidFill>
                <a:latin typeface="Trebuchet MS"/>
                <a:cs typeface="Trebuchet MS"/>
              </a:rPr>
              <a:t> </a:t>
            </a:r>
            <a:r>
              <a:rPr sz="2400" spc="-13" dirty="0">
                <a:solidFill>
                  <a:srgbClr val="0B5394"/>
                </a:solidFill>
                <a:latin typeface="Trebuchet MS"/>
                <a:cs typeface="Trebuchet MS"/>
              </a:rPr>
              <a:t>players</a:t>
            </a:r>
            <a:endParaRPr sz="2400" dirty="0">
              <a:latin typeface="Trebuchet MS"/>
              <a:cs typeface="Trebuchet MS"/>
            </a:endParaRPr>
          </a:p>
          <a:p>
            <a:pPr marL="1115031" lvl="1" indent="-469042">
              <a:spcBef>
                <a:spcPts val="1733"/>
              </a:spcBef>
              <a:buFont typeface="Arial"/>
              <a:buChar char="○"/>
              <a:tabLst>
                <a:tab pos="1115031" algn="l"/>
                <a:tab pos="1115879" algn="l"/>
              </a:tabLst>
            </a:pPr>
            <a:r>
              <a:rPr sz="2133" spc="-60" dirty="0">
                <a:solidFill>
                  <a:srgbClr val="595959"/>
                </a:solidFill>
                <a:latin typeface="Trebuchet MS"/>
                <a:cs typeface="Trebuchet MS"/>
              </a:rPr>
              <a:t>Think:</a:t>
            </a:r>
            <a:r>
              <a:rPr sz="2133" spc="-93" dirty="0">
                <a:solidFill>
                  <a:srgbClr val="595959"/>
                </a:solidFill>
                <a:latin typeface="Trebuchet MS"/>
                <a:cs typeface="Trebuchet MS"/>
              </a:rPr>
              <a:t> </a:t>
            </a:r>
            <a:r>
              <a:rPr sz="2133" spc="80" dirty="0">
                <a:solidFill>
                  <a:srgbClr val="595959"/>
                </a:solidFill>
                <a:latin typeface="Trebuchet MS"/>
                <a:cs typeface="Trebuchet MS"/>
              </a:rPr>
              <a:t>Bonus</a:t>
            </a:r>
            <a:r>
              <a:rPr sz="2133" spc="-87" dirty="0">
                <a:solidFill>
                  <a:srgbClr val="595959"/>
                </a:solidFill>
                <a:latin typeface="Trebuchet MS"/>
                <a:cs typeface="Trebuchet MS"/>
              </a:rPr>
              <a:t> </a:t>
            </a:r>
            <a:r>
              <a:rPr sz="2133" spc="-33" dirty="0">
                <a:solidFill>
                  <a:srgbClr val="595959"/>
                </a:solidFill>
                <a:latin typeface="Trebuchet MS"/>
                <a:cs typeface="Trebuchet MS"/>
              </a:rPr>
              <a:t>allocation</a:t>
            </a:r>
            <a:r>
              <a:rPr sz="2133" spc="-87" dirty="0">
                <a:solidFill>
                  <a:srgbClr val="595959"/>
                </a:solidFill>
                <a:latin typeface="Trebuchet MS"/>
                <a:cs typeface="Trebuchet MS"/>
              </a:rPr>
              <a:t> </a:t>
            </a:r>
            <a:r>
              <a:rPr sz="2133" spc="-60" dirty="0">
                <a:solidFill>
                  <a:srgbClr val="595959"/>
                </a:solidFill>
                <a:latin typeface="Trebuchet MS"/>
                <a:cs typeface="Trebuchet MS"/>
              </a:rPr>
              <a:t>to</a:t>
            </a:r>
            <a:r>
              <a:rPr sz="2133" spc="-87" dirty="0">
                <a:solidFill>
                  <a:srgbClr val="595959"/>
                </a:solidFill>
                <a:latin typeface="Trebuchet MS"/>
                <a:cs typeface="Trebuchet MS"/>
              </a:rPr>
              <a:t> </a:t>
            </a:r>
            <a:r>
              <a:rPr sz="2133" spc="-80" dirty="0">
                <a:solidFill>
                  <a:srgbClr val="595959"/>
                </a:solidFill>
                <a:latin typeface="Trebuchet MS"/>
                <a:cs typeface="Trebuchet MS"/>
              </a:rPr>
              <a:t>the</a:t>
            </a:r>
            <a:r>
              <a:rPr sz="2133" spc="-87" dirty="0">
                <a:solidFill>
                  <a:srgbClr val="595959"/>
                </a:solidFill>
                <a:latin typeface="Trebuchet MS"/>
                <a:cs typeface="Trebuchet MS"/>
              </a:rPr>
              <a:t> </a:t>
            </a:r>
            <a:r>
              <a:rPr sz="2133" spc="-13" dirty="0">
                <a:solidFill>
                  <a:srgbClr val="595959"/>
                </a:solidFill>
                <a:latin typeface="Trebuchet MS"/>
                <a:cs typeface="Trebuchet MS"/>
              </a:rPr>
              <a:t>employees</a:t>
            </a:r>
            <a:endParaRPr sz="2133" dirty="0">
              <a:latin typeface="Trebuchet MS"/>
              <a:cs typeface="Trebuchet MS"/>
            </a:endParaRPr>
          </a:p>
          <a:p>
            <a:pPr lvl="1">
              <a:spcBef>
                <a:spcPts val="60"/>
              </a:spcBef>
              <a:buFont typeface="Arial"/>
              <a:buChar char="○"/>
            </a:pPr>
            <a:endParaRPr sz="2133" dirty="0">
              <a:latin typeface="Trebuchet MS"/>
              <a:cs typeface="Trebuchet MS"/>
            </a:endParaRPr>
          </a:p>
          <a:p>
            <a:pPr marL="1115031" lvl="1" indent="-469042">
              <a:buFont typeface="Arial"/>
              <a:buChar char="○"/>
              <a:tabLst>
                <a:tab pos="1115031" algn="l"/>
                <a:tab pos="1115879" algn="l"/>
              </a:tabLst>
            </a:pPr>
            <a:r>
              <a:rPr sz="2133" dirty="0">
                <a:solidFill>
                  <a:srgbClr val="595959"/>
                </a:solidFill>
                <a:latin typeface="Trebuchet MS"/>
                <a:cs typeface="Trebuchet MS"/>
              </a:rPr>
              <a:t>Shapley</a:t>
            </a:r>
            <a:r>
              <a:rPr sz="2133" spc="-73" dirty="0">
                <a:solidFill>
                  <a:srgbClr val="595959"/>
                </a:solidFill>
                <a:latin typeface="Trebuchet MS"/>
                <a:cs typeface="Trebuchet MS"/>
              </a:rPr>
              <a:t> </a:t>
            </a:r>
            <a:r>
              <a:rPr sz="2133" dirty="0">
                <a:solidFill>
                  <a:srgbClr val="595959"/>
                </a:solidFill>
                <a:latin typeface="Trebuchet MS"/>
                <a:cs typeface="Trebuchet MS"/>
              </a:rPr>
              <a:t>values</a:t>
            </a:r>
            <a:r>
              <a:rPr sz="2133" spc="-67" dirty="0">
                <a:solidFill>
                  <a:srgbClr val="595959"/>
                </a:solidFill>
                <a:latin typeface="Trebuchet MS"/>
                <a:cs typeface="Trebuchet MS"/>
              </a:rPr>
              <a:t> </a:t>
            </a:r>
            <a:r>
              <a:rPr sz="2133" spc="-53" dirty="0">
                <a:solidFill>
                  <a:srgbClr val="595959"/>
                </a:solidFill>
                <a:latin typeface="Trebuchet MS"/>
                <a:cs typeface="Trebuchet MS"/>
              </a:rPr>
              <a:t>are</a:t>
            </a:r>
            <a:r>
              <a:rPr sz="2133" spc="-67" dirty="0">
                <a:solidFill>
                  <a:srgbClr val="595959"/>
                </a:solidFill>
                <a:latin typeface="Trebuchet MS"/>
                <a:cs typeface="Trebuchet MS"/>
              </a:rPr>
              <a:t> </a:t>
            </a:r>
            <a:r>
              <a:rPr sz="2133" dirty="0">
                <a:solidFill>
                  <a:srgbClr val="595959"/>
                </a:solidFill>
                <a:latin typeface="Trebuchet MS"/>
                <a:cs typeface="Trebuchet MS"/>
              </a:rPr>
              <a:t>commensurate</a:t>
            </a:r>
            <a:r>
              <a:rPr sz="2133" spc="-67" dirty="0">
                <a:solidFill>
                  <a:srgbClr val="595959"/>
                </a:solidFill>
                <a:latin typeface="Trebuchet MS"/>
                <a:cs typeface="Trebuchet MS"/>
              </a:rPr>
              <a:t> </a:t>
            </a:r>
            <a:r>
              <a:rPr sz="2133" spc="-80" dirty="0">
                <a:solidFill>
                  <a:srgbClr val="595959"/>
                </a:solidFill>
                <a:latin typeface="Trebuchet MS"/>
                <a:cs typeface="Trebuchet MS"/>
              </a:rPr>
              <a:t>with</a:t>
            </a:r>
            <a:r>
              <a:rPr sz="2133" spc="-67" dirty="0">
                <a:solidFill>
                  <a:srgbClr val="595959"/>
                </a:solidFill>
                <a:latin typeface="Trebuchet MS"/>
                <a:cs typeface="Trebuchet MS"/>
              </a:rPr>
              <a:t> </a:t>
            </a:r>
            <a:r>
              <a:rPr sz="2133" spc="-80" dirty="0">
                <a:solidFill>
                  <a:srgbClr val="595959"/>
                </a:solidFill>
                <a:latin typeface="Trebuchet MS"/>
                <a:cs typeface="Trebuchet MS"/>
              </a:rPr>
              <a:t>the</a:t>
            </a:r>
            <a:r>
              <a:rPr sz="2133" spc="-67" dirty="0">
                <a:solidFill>
                  <a:srgbClr val="595959"/>
                </a:solidFill>
                <a:latin typeface="Trebuchet MS"/>
                <a:cs typeface="Trebuchet MS"/>
              </a:rPr>
              <a:t> </a:t>
            </a:r>
            <a:r>
              <a:rPr sz="2133" spc="-80" dirty="0">
                <a:solidFill>
                  <a:srgbClr val="595959"/>
                </a:solidFill>
                <a:latin typeface="Trebuchet MS"/>
                <a:cs typeface="Trebuchet MS"/>
              </a:rPr>
              <a:t>player’s</a:t>
            </a:r>
            <a:r>
              <a:rPr sz="2133" spc="-67" dirty="0">
                <a:solidFill>
                  <a:srgbClr val="595959"/>
                </a:solidFill>
                <a:latin typeface="Trebuchet MS"/>
                <a:cs typeface="Trebuchet MS"/>
              </a:rPr>
              <a:t> </a:t>
            </a:r>
            <a:r>
              <a:rPr sz="2133" spc="-13" dirty="0">
                <a:solidFill>
                  <a:srgbClr val="595959"/>
                </a:solidFill>
                <a:latin typeface="Trebuchet MS"/>
                <a:cs typeface="Trebuchet MS"/>
              </a:rPr>
              <a:t>contribution</a:t>
            </a:r>
            <a:endParaRPr sz="2133" dirty="0">
              <a:latin typeface="Trebuchet MS"/>
              <a:cs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3666" y="2439073"/>
            <a:ext cx="5213772" cy="973771"/>
          </a:xfrm>
          <a:prstGeom prst="rect">
            <a:avLst/>
          </a:prstGeom>
        </p:spPr>
        <p:txBody>
          <a:bodyPr vert="horz" wrap="square" lIns="0" tIns="16933" rIns="0" bIns="0" rtlCol="0">
            <a:spAutoFit/>
          </a:bodyPr>
          <a:lstStyle/>
          <a:p>
            <a:pPr marL="505447" indent="-489361">
              <a:spcBef>
                <a:spcPts val="133"/>
              </a:spcBef>
              <a:buFont typeface="Arial"/>
              <a:buChar char="●"/>
              <a:tabLst>
                <a:tab pos="505447" algn="l"/>
                <a:tab pos="506294" algn="l"/>
              </a:tabLst>
            </a:pPr>
            <a:r>
              <a:rPr sz="2400" dirty="0">
                <a:solidFill>
                  <a:srgbClr val="595959"/>
                </a:solidFill>
                <a:latin typeface="Trebuchet MS"/>
                <a:cs typeface="Trebuchet MS"/>
              </a:rPr>
              <a:t>Consider</a:t>
            </a:r>
            <a:r>
              <a:rPr sz="2400" spc="20" dirty="0">
                <a:solidFill>
                  <a:srgbClr val="595959"/>
                </a:solidFill>
                <a:latin typeface="Trebuchet MS"/>
                <a:cs typeface="Trebuchet MS"/>
              </a:rPr>
              <a:t> </a:t>
            </a:r>
            <a:r>
              <a:rPr sz="2400" spc="-87" dirty="0">
                <a:solidFill>
                  <a:srgbClr val="595959"/>
                </a:solidFill>
                <a:latin typeface="Trebuchet MS"/>
                <a:cs typeface="Trebuchet MS"/>
              </a:rPr>
              <a:t>all</a:t>
            </a:r>
            <a:r>
              <a:rPr sz="2400" spc="27" dirty="0">
                <a:solidFill>
                  <a:srgbClr val="595959"/>
                </a:solidFill>
                <a:latin typeface="Trebuchet MS"/>
                <a:cs typeface="Trebuchet MS"/>
              </a:rPr>
              <a:t> </a:t>
            </a:r>
            <a:r>
              <a:rPr sz="2400" dirty="0">
                <a:solidFill>
                  <a:srgbClr val="595959"/>
                </a:solidFill>
                <a:latin typeface="Trebuchet MS"/>
                <a:cs typeface="Trebuchet MS"/>
              </a:rPr>
              <a:t>possible</a:t>
            </a:r>
            <a:r>
              <a:rPr sz="2400" spc="27" dirty="0">
                <a:solidFill>
                  <a:srgbClr val="595959"/>
                </a:solidFill>
                <a:latin typeface="Trebuchet MS"/>
                <a:cs typeface="Trebuchet MS"/>
              </a:rPr>
              <a:t> </a:t>
            </a:r>
            <a:r>
              <a:rPr sz="2400" spc="-13" dirty="0">
                <a:solidFill>
                  <a:srgbClr val="595959"/>
                </a:solidFill>
                <a:latin typeface="Trebuchet MS"/>
                <a:cs typeface="Trebuchet MS"/>
              </a:rPr>
              <a:t>permutations</a:t>
            </a:r>
            <a:endParaRPr sz="2400">
              <a:latin typeface="Trebuchet MS"/>
              <a:cs typeface="Trebuchet MS"/>
            </a:endParaRPr>
          </a:p>
          <a:p>
            <a:pPr marL="505447" indent="-489361">
              <a:spcBef>
                <a:spcPts val="1720"/>
              </a:spcBef>
              <a:buFont typeface="Arial"/>
              <a:buChar char="●"/>
              <a:tabLst>
                <a:tab pos="505447" algn="l"/>
                <a:tab pos="506294" algn="l"/>
              </a:tabLst>
            </a:pPr>
            <a:r>
              <a:rPr sz="2400" dirty="0">
                <a:solidFill>
                  <a:srgbClr val="595959"/>
                </a:solidFill>
                <a:latin typeface="Trebuchet MS"/>
                <a:cs typeface="Trebuchet MS"/>
              </a:rPr>
              <a:t>In</a:t>
            </a:r>
            <a:r>
              <a:rPr sz="2400" spc="-133" dirty="0">
                <a:solidFill>
                  <a:srgbClr val="595959"/>
                </a:solidFill>
                <a:latin typeface="Trebuchet MS"/>
                <a:cs typeface="Trebuchet MS"/>
              </a:rPr>
              <a:t> </a:t>
            </a:r>
            <a:r>
              <a:rPr sz="2400" dirty="0">
                <a:solidFill>
                  <a:srgbClr val="595959"/>
                </a:solidFill>
                <a:latin typeface="Trebuchet MS"/>
                <a:cs typeface="Trebuchet MS"/>
              </a:rPr>
              <a:t>each</a:t>
            </a:r>
            <a:r>
              <a:rPr sz="2400" spc="-133" dirty="0">
                <a:solidFill>
                  <a:srgbClr val="595959"/>
                </a:solidFill>
                <a:latin typeface="Trebuchet MS"/>
                <a:cs typeface="Trebuchet MS"/>
              </a:rPr>
              <a:t> </a:t>
            </a:r>
            <a:r>
              <a:rPr sz="2400" spc="-13" dirty="0">
                <a:solidFill>
                  <a:srgbClr val="595959"/>
                </a:solidFill>
                <a:latin typeface="Trebuchet MS"/>
                <a:cs typeface="Trebuchet MS"/>
              </a:rPr>
              <a:t>permutation</a:t>
            </a:r>
            <a:endParaRPr sz="2400">
              <a:latin typeface="Trebuchet MS"/>
              <a:cs typeface="Trebuchet MS"/>
            </a:endParaRPr>
          </a:p>
        </p:txBody>
      </p:sp>
      <p:sp>
        <p:nvSpPr>
          <p:cNvPr id="3" name="object 3"/>
          <p:cNvSpPr txBox="1"/>
          <p:nvPr/>
        </p:nvSpPr>
        <p:spPr>
          <a:xfrm>
            <a:off x="6640891" y="2439073"/>
            <a:ext cx="3738880" cy="386430"/>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Trebuchet MS"/>
                <a:cs typeface="Trebuchet MS"/>
              </a:rPr>
              <a:t>of</a:t>
            </a:r>
            <a:r>
              <a:rPr sz="2400" spc="-87" dirty="0">
                <a:solidFill>
                  <a:srgbClr val="595959"/>
                </a:solidFill>
                <a:latin typeface="Trebuchet MS"/>
                <a:cs typeface="Trebuchet MS"/>
              </a:rPr>
              <a:t> </a:t>
            </a:r>
            <a:r>
              <a:rPr sz="2400" spc="-27" dirty="0">
                <a:solidFill>
                  <a:srgbClr val="595959"/>
                </a:solidFill>
                <a:latin typeface="Trebuchet MS"/>
                <a:cs typeface="Trebuchet MS"/>
              </a:rPr>
              <a:t>players</a:t>
            </a:r>
            <a:r>
              <a:rPr sz="2400" spc="-80" dirty="0">
                <a:solidFill>
                  <a:srgbClr val="595959"/>
                </a:solidFill>
                <a:latin typeface="Trebuchet MS"/>
                <a:cs typeface="Trebuchet MS"/>
              </a:rPr>
              <a:t> </a:t>
            </a:r>
            <a:r>
              <a:rPr sz="2400" dirty="0">
                <a:solidFill>
                  <a:srgbClr val="595959"/>
                </a:solidFill>
                <a:latin typeface="Trebuchet MS"/>
                <a:cs typeface="Trebuchet MS"/>
              </a:rPr>
              <a:t>(</a:t>
            </a:r>
            <a:r>
              <a:rPr sz="2400" b="1" dirty="0">
                <a:solidFill>
                  <a:srgbClr val="595959"/>
                </a:solidFill>
                <a:latin typeface="Trebuchet MS"/>
                <a:cs typeface="Trebuchet MS"/>
              </a:rPr>
              <a:t>M!</a:t>
            </a:r>
            <a:r>
              <a:rPr sz="2400" b="1" spc="-80" dirty="0">
                <a:solidFill>
                  <a:srgbClr val="595959"/>
                </a:solidFill>
                <a:latin typeface="Trebuchet MS"/>
                <a:cs typeface="Trebuchet MS"/>
              </a:rPr>
              <a:t> </a:t>
            </a:r>
            <a:r>
              <a:rPr sz="2400" b="1" spc="-13" dirty="0">
                <a:solidFill>
                  <a:srgbClr val="595959"/>
                </a:solidFill>
                <a:latin typeface="Trebuchet MS"/>
                <a:cs typeface="Trebuchet MS"/>
              </a:rPr>
              <a:t>possibilities</a:t>
            </a:r>
            <a:r>
              <a:rPr sz="2400" spc="-13" dirty="0">
                <a:solidFill>
                  <a:srgbClr val="595959"/>
                </a:solidFill>
                <a:latin typeface="Trebuchet MS"/>
                <a:cs typeface="Trebuchet MS"/>
              </a:rPr>
              <a:t>)</a:t>
            </a:r>
            <a:endParaRPr sz="2400">
              <a:latin typeface="Trebuchet MS"/>
              <a:cs typeface="Trebuchet MS"/>
            </a:endParaRPr>
          </a:p>
        </p:txBody>
      </p:sp>
      <p:sp>
        <p:nvSpPr>
          <p:cNvPr id="4" name="object 4"/>
          <p:cNvSpPr txBox="1"/>
          <p:nvPr/>
        </p:nvSpPr>
        <p:spPr>
          <a:xfrm>
            <a:off x="633666" y="3608830"/>
            <a:ext cx="11176845" cy="1853948"/>
          </a:xfrm>
          <a:prstGeom prst="rect">
            <a:avLst/>
          </a:prstGeom>
        </p:spPr>
        <p:txBody>
          <a:bodyPr vert="horz" wrap="square" lIns="0" tIns="16933" rIns="0" bIns="0" rtlCol="0">
            <a:spAutoFit/>
          </a:bodyPr>
          <a:lstStyle/>
          <a:p>
            <a:pPr marL="1115031" indent="-469042">
              <a:spcBef>
                <a:spcPts val="133"/>
              </a:spcBef>
              <a:buFont typeface="Arial"/>
              <a:buChar char="○"/>
              <a:tabLst>
                <a:tab pos="1115031" algn="l"/>
                <a:tab pos="1115879" algn="l"/>
              </a:tabLst>
            </a:pPr>
            <a:r>
              <a:rPr sz="2133" dirty="0">
                <a:solidFill>
                  <a:srgbClr val="595959"/>
                </a:solidFill>
                <a:latin typeface="Trebuchet MS"/>
                <a:cs typeface="Trebuchet MS"/>
              </a:rPr>
              <a:t>Add</a:t>
            </a:r>
            <a:r>
              <a:rPr sz="2133" spc="-87" dirty="0">
                <a:solidFill>
                  <a:srgbClr val="595959"/>
                </a:solidFill>
                <a:latin typeface="Trebuchet MS"/>
                <a:cs typeface="Trebuchet MS"/>
              </a:rPr>
              <a:t> </a:t>
            </a:r>
            <a:r>
              <a:rPr sz="2133" spc="-13" dirty="0">
                <a:solidFill>
                  <a:srgbClr val="595959"/>
                </a:solidFill>
                <a:latin typeface="Trebuchet MS"/>
                <a:cs typeface="Trebuchet MS"/>
              </a:rPr>
              <a:t>players</a:t>
            </a:r>
            <a:r>
              <a:rPr sz="2133" spc="-80" dirty="0">
                <a:solidFill>
                  <a:srgbClr val="595959"/>
                </a:solidFill>
                <a:latin typeface="Trebuchet MS"/>
                <a:cs typeface="Trebuchet MS"/>
              </a:rPr>
              <a:t> </a:t>
            </a:r>
            <a:r>
              <a:rPr sz="2133" spc="-60" dirty="0">
                <a:solidFill>
                  <a:srgbClr val="595959"/>
                </a:solidFill>
                <a:latin typeface="Trebuchet MS"/>
                <a:cs typeface="Trebuchet MS"/>
              </a:rPr>
              <a:t>to</a:t>
            </a:r>
            <a:r>
              <a:rPr sz="2133" spc="-80" dirty="0">
                <a:solidFill>
                  <a:srgbClr val="595959"/>
                </a:solidFill>
                <a:latin typeface="Trebuchet MS"/>
                <a:cs typeface="Trebuchet MS"/>
              </a:rPr>
              <a:t> the </a:t>
            </a:r>
            <a:r>
              <a:rPr sz="2133" spc="-40" dirty="0">
                <a:solidFill>
                  <a:srgbClr val="595959"/>
                </a:solidFill>
                <a:latin typeface="Trebuchet MS"/>
                <a:cs typeface="Trebuchet MS"/>
              </a:rPr>
              <a:t>coalition</a:t>
            </a:r>
            <a:r>
              <a:rPr sz="2133" spc="-80" dirty="0">
                <a:solidFill>
                  <a:srgbClr val="595959"/>
                </a:solidFill>
                <a:latin typeface="Trebuchet MS"/>
                <a:cs typeface="Trebuchet MS"/>
              </a:rPr>
              <a:t> </a:t>
            </a:r>
            <a:r>
              <a:rPr sz="2133" spc="-53" dirty="0">
                <a:solidFill>
                  <a:srgbClr val="595959"/>
                </a:solidFill>
                <a:latin typeface="Trebuchet MS"/>
                <a:cs typeface="Trebuchet MS"/>
              </a:rPr>
              <a:t>in</a:t>
            </a:r>
            <a:r>
              <a:rPr sz="2133" spc="-80" dirty="0">
                <a:solidFill>
                  <a:srgbClr val="595959"/>
                </a:solidFill>
                <a:latin typeface="Trebuchet MS"/>
                <a:cs typeface="Trebuchet MS"/>
              </a:rPr>
              <a:t> </a:t>
            </a:r>
            <a:r>
              <a:rPr sz="2133" spc="-87" dirty="0">
                <a:solidFill>
                  <a:srgbClr val="595959"/>
                </a:solidFill>
                <a:latin typeface="Trebuchet MS"/>
                <a:cs typeface="Trebuchet MS"/>
              </a:rPr>
              <a:t>that</a:t>
            </a:r>
            <a:r>
              <a:rPr sz="2133" spc="-80" dirty="0">
                <a:solidFill>
                  <a:srgbClr val="595959"/>
                </a:solidFill>
                <a:latin typeface="Trebuchet MS"/>
                <a:cs typeface="Trebuchet MS"/>
              </a:rPr>
              <a:t> </a:t>
            </a:r>
            <a:r>
              <a:rPr sz="2133" spc="-13" dirty="0">
                <a:solidFill>
                  <a:srgbClr val="595959"/>
                </a:solidFill>
                <a:latin typeface="Trebuchet MS"/>
                <a:cs typeface="Trebuchet MS"/>
              </a:rPr>
              <a:t>order</a:t>
            </a:r>
            <a:endParaRPr sz="2133" dirty="0">
              <a:latin typeface="Trebuchet MS"/>
              <a:cs typeface="Trebuchet MS"/>
            </a:endParaRPr>
          </a:p>
          <a:p>
            <a:pPr marL="1115031" marR="717109" indent="-469042">
              <a:lnSpc>
                <a:spcPct val="113300"/>
              </a:lnSpc>
              <a:spcBef>
                <a:spcPts val="1400"/>
              </a:spcBef>
              <a:buFont typeface="Arial"/>
              <a:buChar char="○"/>
              <a:tabLst>
                <a:tab pos="1115031" algn="l"/>
                <a:tab pos="1115879" algn="l"/>
              </a:tabLst>
            </a:pPr>
            <a:r>
              <a:rPr sz="2133" dirty="0">
                <a:solidFill>
                  <a:srgbClr val="595959"/>
                </a:solidFill>
                <a:latin typeface="Trebuchet MS"/>
                <a:cs typeface="Trebuchet MS"/>
              </a:rPr>
              <a:t>Note</a:t>
            </a:r>
            <a:r>
              <a:rPr sz="2133" spc="-107" dirty="0">
                <a:solidFill>
                  <a:srgbClr val="595959"/>
                </a:solidFill>
                <a:latin typeface="Trebuchet MS"/>
                <a:cs typeface="Trebuchet MS"/>
              </a:rPr>
              <a:t> </a:t>
            </a:r>
            <a:r>
              <a:rPr sz="2133" spc="-80" dirty="0">
                <a:solidFill>
                  <a:srgbClr val="595959"/>
                </a:solidFill>
                <a:latin typeface="Trebuchet MS"/>
                <a:cs typeface="Trebuchet MS"/>
              </a:rPr>
              <a:t>the</a:t>
            </a:r>
            <a:r>
              <a:rPr sz="2133" spc="-107" dirty="0">
                <a:solidFill>
                  <a:srgbClr val="595959"/>
                </a:solidFill>
                <a:latin typeface="Trebuchet MS"/>
                <a:cs typeface="Trebuchet MS"/>
              </a:rPr>
              <a:t> </a:t>
            </a:r>
            <a:r>
              <a:rPr sz="2133" spc="-13" dirty="0">
                <a:solidFill>
                  <a:srgbClr val="595959"/>
                </a:solidFill>
                <a:latin typeface="Trebuchet MS"/>
                <a:cs typeface="Trebuchet MS"/>
              </a:rPr>
              <a:t>marginal</a:t>
            </a:r>
            <a:r>
              <a:rPr sz="2133" spc="-107" dirty="0">
                <a:solidFill>
                  <a:srgbClr val="595959"/>
                </a:solidFill>
                <a:latin typeface="Trebuchet MS"/>
                <a:cs typeface="Trebuchet MS"/>
              </a:rPr>
              <a:t> </a:t>
            </a:r>
            <a:r>
              <a:rPr sz="2133" spc="-40" dirty="0">
                <a:solidFill>
                  <a:srgbClr val="595959"/>
                </a:solidFill>
                <a:latin typeface="Trebuchet MS"/>
                <a:cs typeface="Trebuchet MS"/>
              </a:rPr>
              <a:t>contribution</a:t>
            </a:r>
            <a:r>
              <a:rPr sz="2133" spc="-107" dirty="0">
                <a:solidFill>
                  <a:srgbClr val="595959"/>
                </a:solidFill>
                <a:latin typeface="Trebuchet MS"/>
                <a:cs typeface="Trebuchet MS"/>
              </a:rPr>
              <a:t> </a:t>
            </a:r>
            <a:r>
              <a:rPr sz="2133" dirty="0">
                <a:solidFill>
                  <a:srgbClr val="595959"/>
                </a:solidFill>
                <a:latin typeface="Trebuchet MS"/>
                <a:cs typeface="Trebuchet MS"/>
              </a:rPr>
              <a:t>of</a:t>
            </a:r>
            <a:r>
              <a:rPr sz="2133" spc="-107" dirty="0">
                <a:solidFill>
                  <a:srgbClr val="595959"/>
                </a:solidFill>
                <a:latin typeface="Trebuchet MS"/>
                <a:cs typeface="Trebuchet MS"/>
              </a:rPr>
              <a:t> </a:t>
            </a:r>
            <a:r>
              <a:rPr sz="2133" dirty="0">
                <a:solidFill>
                  <a:srgbClr val="595959"/>
                </a:solidFill>
                <a:latin typeface="Trebuchet MS"/>
                <a:cs typeface="Trebuchet MS"/>
              </a:rPr>
              <a:t>each</a:t>
            </a:r>
            <a:r>
              <a:rPr sz="2133" spc="-107" dirty="0">
                <a:solidFill>
                  <a:srgbClr val="595959"/>
                </a:solidFill>
                <a:latin typeface="Trebuchet MS"/>
                <a:cs typeface="Trebuchet MS"/>
              </a:rPr>
              <a:t> </a:t>
            </a:r>
            <a:r>
              <a:rPr sz="2133" spc="-60" dirty="0">
                <a:solidFill>
                  <a:srgbClr val="595959"/>
                </a:solidFill>
                <a:latin typeface="Trebuchet MS"/>
                <a:cs typeface="Trebuchet MS"/>
              </a:rPr>
              <a:t>player</a:t>
            </a:r>
            <a:r>
              <a:rPr sz="2133" spc="-107" dirty="0">
                <a:solidFill>
                  <a:srgbClr val="595959"/>
                </a:solidFill>
                <a:latin typeface="Trebuchet MS"/>
                <a:cs typeface="Trebuchet MS"/>
              </a:rPr>
              <a:t> </a:t>
            </a:r>
            <a:r>
              <a:rPr sz="2133" spc="-100" dirty="0">
                <a:solidFill>
                  <a:srgbClr val="595959"/>
                </a:solidFill>
                <a:latin typeface="Trebuchet MS"/>
                <a:cs typeface="Trebuchet MS"/>
              </a:rPr>
              <a:t>i</a:t>
            </a:r>
            <a:r>
              <a:rPr sz="2133" spc="-107" dirty="0">
                <a:solidFill>
                  <a:srgbClr val="595959"/>
                </a:solidFill>
                <a:latin typeface="Trebuchet MS"/>
                <a:cs typeface="Trebuchet MS"/>
              </a:rPr>
              <a:t> </a:t>
            </a:r>
            <a:r>
              <a:rPr sz="2133" spc="-60" dirty="0">
                <a:solidFill>
                  <a:srgbClr val="595959"/>
                </a:solidFill>
                <a:latin typeface="Trebuchet MS"/>
                <a:cs typeface="Trebuchet MS"/>
              </a:rPr>
              <a:t>to</a:t>
            </a:r>
            <a:r>
              <a:rPr sz="2133" spc="-107" dirty="0">
                <a:solidFill>
                  <a:srgbClr val="595959"/>
                </a:solidFill>
                <a:latin typeface="Trebuchet MS"/>
                <a:cs typeface="Trebuchet MS"/>
              </a:rPr>
              <a:t> </a:t>
            </a:r>
            <a:r>
              <a:rPr sz="2133" dirty="0">
                <a:solidFill>
                  <a:srgbClr val="595959"/>
                </a:solidFill>
                <a:latin typeface="Trebuchet MS"/>
                <a:cs typeface="Trebuchet MS"/>
              </a:rPr>
              <a:t>set</a:t>
            </a:r>
            <a:r>
              <a:rPr sz="2133" spc="-107" dirty="0">
                <a:solidFill>
                  <a:srgbClr val="595959"/>
                </a:solidFill>
                <a:latin typeface="Trebuchet MS"/>
                <a:cs typeface="Trebuchet MS"/>
              </a:rPr>
              <a:t> </a:t>
            </a:r>
            <a:r>
              <a:rPr sz="2133" dirty="0">
                <a:solidFill>
                  <a:srgbClr val="595959"/>
                </a:solidFill>
                <a:latin typeface="Trebuchet MS"/>
                <a:cs typeface="Trebuchet MS"/>
              </a:rPr>
              <a:t>of</a:t>
            </a:r>
            <a:r>
              <a:rPr sz="2133" spc="-107" dirty="0">
                <a:solidFill>
                  <a:srgbClr val="595959"/>
                </a:solidFill>
                <a:latin typeface="Trebuchet MS"/>
                <a:cs typeface="Trebuchet MS"/>
              </a:rPr>
              <a:t> </a:t>
            </a:r>
            <a:r>
              <a:rPr sz="2133" spc="-13" dirty="0">
                <a:solidFill>
                  <a:srgbClr val="595959"/>
                </a:solidFill>
                <a:latin typeface="Trebuchet MS"/>
                <a:cs typeface="Trebuchet MS"/>
              </a:rPr>
              <a:t>players</a:t>
            </a:r>
            <a:r>
              <a:rPr sz="2133" spc="-107" dirty="0">
                <a:solidFill>
                  <a:srgbClr val="595959"/>
                </a:solidFill>
                <a:latin typeface="Trebuchet MS"/>
                <a:cs typeface="Trebuchet MS"/>
              </a:rPr>
              <a:t> </a:t>
            </a:r>
            <a:r>
              <a:rPr sz="2133" spc="-33" dirty="0">
                <a:solidFill>
                  <a:srgbClr val="595959"/>
                </a:solidFill>
                <a:latin typeface="Trebuchet MS"/>
                <a:cs typeface="Trebuchet MS"/>
              </a:rPr>
              <a:t>before</a:t>
            </a:r>
            <a:r>
              <a:rPr sz="2133" spc="-107" dirty="0">
                <a:solidFill>
                  <a:srgbClr val="595959"/>
                </a:solidFill>
                <a:latin typeface="Trebuchet MS"/>
                <a:cs typeface="Trebuchet MS"/>
              </a:rPr>
              <a:t> </a:t>
            </a:r>
            <a:r>
              <a:rPr sz="2133" spc="-140" dirty="0">
                <a:solidFill>
                  <a:srgbClr val="595959"/>
                </a:solidFill>
                <a:latin typeface="Trebuchet MS"/>
                <a:cs typeface="Trebuchet MS"/>
              </a:rPr>
              <a:t>it</a:t>
            </a:r>
            <a:r>
              <a:rPr sz="2133" spc="-107" dirty="0">
                <a:solidFill>
                  <a:srgbClr val="595959"/>
                </a:solidFill>
                <a:latin typeface="Trebuchet MS"/>
                <a:cs typeface="Trebuchet MS"/>
              </a:rPr>
              <a:t> </a:t>
            </a:r>
            <a:r>
              <a:rPr sz="2133" spc="-53" dirty="0">
                <a:solidFill>
                  <a:srgbClr val="595959"/>
                </a:solidFill>
                <a:latin typeface="Trebuchet MS"/>
                <a:cs typeface="Trebuchet MS"/>
              </a:rPr>
              <a:t>in</a:t>
            </a:r>
            <a:r>
              <a:rPr sz="2133" spc="-107" dirty="0">
                <a:solidFill>
                  <a:srgbClr val="595959"/>
                </a:solidFill>
                <a:latin typeface="Trebuchet MS"/>
                <a:cs typeface="Trebuchet MS"/>
              </a:rPr>
              <a:t> </a:t>
            </a:r>
            <a:r>
              <a:rPr sz="2133" spc="-33" dirty="0">
                <a:solidFill>
                  <a:srgbClr val="595959"/>
                </a:solidFill>
                <a:latin typeface="Trebuchet MS"/>
                <a:cs typeface="Trebuchet MS"/>
              </a:rPr>
              <a:t>the </a:t>
            </a:r>
            <a:r>
              <a:rPr sz="2133" spc="-73" dirty="0">
                <a:solidFill>
                  <a:srgbClr val="595959"/>
                </a:solidFill>
                <a:latin typeface="Trebuchet MS"/>
                <a:cs typeface="Trebuchet MS"/>
              </a:rPr>
              <a:t>permutation,</a:t>
            </a:r>
            <a:r>
              <a:rPr sz="2133" dirty="0">
                <a:solidFill>
                  <a:srgbClr val="595959"/>
                </a:solidFill>
                <a:latin typeface="Trebuchet MS"/>
                <a:cs typeface="Trebuchet MS"/>
              </a:rPr>
              <a:t> </a:t>
            </a:r>
            <a:r>
              <a:rPr sz="2133" spc="-27" dirty="0">
                <a:solidFill>
                  <a:srgbClr val="595959"/>
                </a:solidFill>
                <a:latin typeface="Trebuchet MS"/>
                <a:cs typeface="Trebuchet MS"/>
              </a:rPr>
              <a:t>i.e.,</a:t>
            </a:r>
            <a:endParaRPr sz="2133" dirty="0">
              <a:latin typeface="Trebuchet MS"/>
              <a:cs typeface="Trebuchet MS"/>
            </a:endParaRPr>
          </a:p>
          <a:p>
            <a:pPr marL="505447" indent="-489361">
              <a:spcBef>
                <a:spcPts val="1727"/>
              </a:spcBef>
              <a:buFont typeface="Arial"/>
              <a:buChar char="●"/>
              <a:tabLst>
                <a:tab pos="505447" algn="l"/>
                <a:tab pos="506294" algn="l"/>
              </a:tabLst>
            </a:pPr>
            <a:r>
              <a:rPr sz="2400" dirty="0">
                <a:solidFill>
                  <a:srgbClr val="595959"/>
                </a:solidFill>
                <a:latin typeface="Trebuchet MS"/>
                <a:cs typeface="Trebuchet MS"/>
              </a:rPr>
              <a:t>The</a:t>
            </a:r>
            <a:r>
              <a:rPr sz="2400" spc="-107" dirty="0">
                <a:solidFill>
                  <a:srgbClr val="595959"/>
                </a:solidFill>
                <a:latin typeface="Trebuchet MS"/>
                <a:cs typeface="Trebuchet MS"/>
              </a:rPr>
              <a:t> </a:t>
            </a:r>
            <a:r>
              <a:rPr sz="2400" spc="-27" dirty="0">
                <a:solidFill>
                  <a:srgbClr val="595959"/>
                </a:solidFill>
                <a:latin typeface="Trebuchet MS"/>
                <a:cs typeface="Trebuchet MS"/>
              </a:rPr>
              <a:t>average</a:t>
            </a:r>
            <a:r>
              <a:rPr sz="2400" spc="-100" dirty="0">
                <a:solidFill>
                  <a:srgbClr val="595959"/>
                </a:solidFill>
                <a:latin typeface="Trebuchet MS"/>
                <a:cs typeface="Trebuchet MS"/>
              </a:rPr>
              <a:t> </a:t>
            </a:r>
            <a:r>
              <a:rPr sz="2400" spc="-13" dirty="0">
                <a:solidFill>
                  <a:srgbClr val="595959"/>
                </a:solidFill>
                <a:latin typeface="Trebuchet MS"/>
                <a:cs typeface="Trebuchet MS"/>
              </a:rPr>
              <a:t>marginal</a:t>
            </a:r>
            <a:r>
              <a:rPr sz="2400" spc="-100" dirty="0">
                <a:solidFill>
                  <a:srgbClr val="595959"/>
                </a:solidFill>
                <a:latin typeface="Trebuchet MS"/>
                <a:cs typeface="Trebuchet MS"/>
              </a:rPr>
              <a:t> </a:t>
            </a:r>
            <a:r>
              <a:rPr sz="2400" spc="-47" dirty="0">
                <a:solidFill>
                  <a:srgbClr val="595959"/>
                </a:solidFill>
                <a:latin typeface="Trebuchet MS"/>
                <a:cs typeface="Trebuchet MS"/>
              </a:rPr>
              <a:t>contribution</a:t>
            </a:r>
            <a:r>
              <a:rPr sz="2400" spc="-100" dirty="0">
                <a:solidFill>
                  <a:srgbClr val="595959"/>
                </a:solidFill>
                <a:latin typeface="Trebuchet MS"/>
                <a:cs typeface="Trebuchet MS"/>
              </a:rPr>
              <a:t> </a:t>
            </a:r>
            <a:r>
              <a:rPr sz="2400" spc="80" dirty="0">
                <a:solidFill>
                  <a:srgbClr val="595959"/>
                </a:solidFill>
                <a:latin typeface="Trebuchet MS"/>
                <a:cs typeface="Trebuchet MS"/>
              </a:rPr>
              <a:t>across</a:t>
            </a:r>
            <a:r>
              <a:rPr sz="2400" spc="-100" dirty="0">
                <a:solidFill>
                  <a:srgbClr val="595959"/>
                </a:solidFill>
                <a:latin typeface="Trebuchet MS"/>
                <a:cs typeface="Trebuchet MS"/>
              </a:rPr>
              <a:t> </a:t>
            </a:r>
            <a:r>
              <a:rPr sz="2400" spc="-87" dirty="0">
                <a:solidFill>
                  <a:srgbClr val="595959"/>
                </a:solidFill>
                <a:latin typeface="Trebuchet MS"/>
                <a:cs typeface="Trebuchet MS"/>
              </a:rPr>
              <a:t>all</a:t>
            </a:r>
            <a:r>
              <a:rPr sz="2400" spc="-100" dirty="0">
                <a:solidFill>
                  <a:srgbClr val="595959"/>
                </a:solidFill>
                <a:latin typeface="Trebuchet MS"/>
                <a:cs typeface="Trebuchet MS"/>
              </a:rPr>
              <a:t> </a:t>
            </a:r>
            <a:r>
              <a:rPr sz="2400" spc="-27" dirty="0">
                <a:solidFill>
                  <a:srgbClr val="595959"/>
                </a:solidFill>
                <a:latin typeface="Trebuchet MS"/>
                <a:cs typeface="Trebuchet MS"/>
              </a:rPr>
              <a:t>permutations</a:t>
            </a:r>
            <a:r>
              <a:rPr sz="2400" spc="-100" dirty="0">
                <a:solidFill>
                  <a:srgbClr val="595959"/>
                </a:solidFill>
                <a:latin typeface="Trebuchet MS"/>
                <a:cs typeface="Trebuchet MS"/>
              </a:rPr>
              <a:t> </a:t>
            </a:r>
            <a:r>
              <a:rPr sz="2400" spc="67" dirty="0">
                <a:solidFill>
                  <a:srgbClr val="595959"/>
                </a:solidFill>
                <a:latin typeface="Trebuchet MS"/>
                <a:cs typeface="Trebuchet MS"/>
              </a:rPr>
              <a:t>is</a:t>
            </a:r>
            <a:r>
              <a:rPr sz="2400" spc="-100" dirty="0">
                <a:solidFill>
                  <a:srgbClr val="595959"/>
                </a:solidFill>
                <a:latin typeface="Trebuchet MS"/>
                <a:cs typeface="Trebuchet MS"/>
              </a:rPr>
              <a:t> </a:t>
            </a:r>
            <a:r>
              <a:rPr sz="2400" spc="-87" dirty="0">
                <a:solidFill>
                  <a:srgbClr val="595959"/>
                </a:solidFill>
                <a:latin typeface="Trebuchet MS"/>
                <a:cs typeface="Trebuchet MS"/>
              </a:rPr>
              <a:t>the</a:t>
            </a:r>
            <a:r>
              <a:rPr sz="2400" spc="-100" dirty="0">
                <a:solidFill>
                  <a:srgbClr val="595959"/>
                </a:solidFill>
                <a:latin typeface="Trebuchet MS"/>
                <a:cs typeface="Trebuchet MS"/>
              </a:rPr>
              <a:t> </a:t>
            </a:r>
            <a:r>
              <a:rPr sz="2400" dirty="0">
                <a:solidFill>
                  <a:srgbClr val="595959"/>
                </a:solidFill>
                <a:latin typeface="Trebuchet MS"/>
                <a:cs typeface="Trebuchet MS"/>
              </a:rPr>
              <a:t>Shapley</a:t>
            </a:r>
            <a:r>
              <a:rPr sz="2400" spc="-100" dirty="0">
                <a:solidFill>
                  <a:srgbClr val="595959"/>
                </a:solidFill>
                <a:latin typeface="Trebuchet MS"/>
                <a:cs typeface="Trebuchet MS"/>
              </a:rPr>
              <a:t> </a:t>
            </a:r>
            <a:r>
              <a:rPr sz="2400" spc="-13" dirty="0">
                <a:solidFill>
                  <a:srgbClr val="595959"/>
                </a:solidFill>
                <a:latin typeface="Trebuchet MS"/>
                <a:cs typeface="Trebuchet MS"/>
              </a:rPr>
              <a:t>Value</a:t>
            </a:r>
            <a:endParaRPr sz="2400" dirty="0">
              <a:latin typeface="Trebuchet MS"/>
              <a:cs typeface="Trebuchet MS"/>
            </a:endParaRPr>
          </a:p>
        </p:txBody>
      </p:sp>
      <p:pic>
        <p:nvPicPr>
          <p:cNvPr id="5" name="object 5"/>
          <p:cNvPicPr/>
          <p:nvPr/>
        </p:nvPicPr>
        <p:blipFill>
          <a:blip r:embed="rId2" cstate="print"/>
          <a:stretch>
            <a:fillRect/>
          </a:stretch>
        </p:blipFill>
        <p:spPr>
          <a:xfrm>
            <a:off x="2882901" y="1478334"/>
            <a:ext cx="6400799" cy="609599"/>
          </a:xfrm>
          <a:prstGeom prst="rect">
            <a:avLst/>
          </a:prstGeom>
        </p:spPr>
      </p:pic>
      <p:sp>
        <p:nvSpPr>
          <p:cNvPr id="6" name="object 6"/>
          <p:cNvSpPr txBox="1">
            <a:spLocks noGrp="1"/>
          </p:cNvSpPr>
          <p:nvPr>
            <p:ph type="title"/>
          </p:nvPr>
        </p:nvSpPr>
        <p:spPr>
          <a:xfrm>
            <a:off x="-1697902" y="292769"/>
            <a:ext cx="14020800" cy="673330"/>
          </a:xfrm>
          <a:prstGeom prst="rect">
            <a:avLst/>
          </a:prstGeom>
        </p:spPr>
        <p:txBody>
          <a:bodyPr vert="horz" wrap="square" lIns="0" tIns="97921" rIns="0" bIns="0" rtlCol="0" anchor="ctr">
            <a:spAutoFit/>
          </a:bodyPr>
          <a:lstStyle/>
          <a:p>
            <a:pPr marL="16933">
              <a:spcBef>
                <a:spcPts val="133"/>
              </a:spcBef>
            </a:pPr>
            <a:r>
              <a:rPr sz="3733" dirty="0"/>
              <a:t>Shapley</a:t>
            </a:r>
            <a:r>
              <a:rPr sz="3733" spc="-193" dirty="0"/>
              <a:t> </a:t>
            </a:r>
            <a:r>
              <a:rPr sz="3733" spc="-27" dirty="0"/>
              <a:t>Value</a:t>
            </a:r>
            <a:r>
              <a:rPr sz="3733" spc="-193" dirty="0"/>
              <a:t> </a:t>
            </a:r>
            <a:r>
              <a:rPr sz="3733" spc="-13" dirty="0"/>
              <a:t>Algorithm</a:t>
            </a:r>
            <a:r>
              <a:rPr sz="3733" spc="-193" dirty="0"/>
              <a:t> </a:t>
            </a:r>
            <a:r>
              <a:rPr sz="3733" spc="-47" dirty="0"/>
              <a:t>[Conceptual]</a:t>
            </a:r>
            <a:endParaRPr sz="3733" dirty="0"/>
          </a:p>
        </p:txBody>
      </p:sp>
      <p:pic>
        <p:nvPicPr>
          <p:cNvPr id="7" name="object 7"/>
          <p:cNvPicPr/>
          <p:nvPr/>
        </p:nvPicPr>
        <p:blipFill>
          <a:blip r:embed="rId3" cstate="print"/>
          <a:stretch>
            <a:fillRect/>
          </a:stretch>
        </p:blipFill>
        <p:spPr>
          <a:xfrm>
            <a:off x="3886385" y="4537100"/>
            <a:ext cx="3810964" cy="357265"/>
          </a:xfrm>
          <a:prstGeom prst="rect">
            <a:avLst/>
          </a:prstGeom>
        </p:spPr>
      </p:pic>
      <p:pic>
        <p:nvPicPr>
          <p:cNvPr id="8" name="object 8"/>
          <p:cNvPicPr/>
          <p:nvPr/>
        </p:nvPicPr>
        <p:blipFill>
          <a:blip r:embed="rId4" cstate="print"/>
          <a:stretch>
            <a:fillRect/>
          </a:stretch>
        </p:blipFill>
        <p:spPr>
          <a:xfrm>
            <a:off x="3957934" y="3082668"/>
            <a:ext cx="1354564" cy="357265"/>
          </a:xfrm>
          <a:prstGeom prst="rect">
            <a:avLst/>
          </a:prstGeom>
        </p:spPr>
      </p:pic>
      <p:pic>
        <p:nvPicPr>
          <p:cNvPr id="9" name="object 9"/>
          <p:cNvPicPr/>
          <p:nvPr/>
        </p:nvPicPr>
        <p:blipFill>
          <a:blip r:embed="rId5" cstate="print"/>
          <a:stretch>
            <a:fillRect/>
          </a:stretch>
        </p:blipFill>
        <p:spPr>
          <a:xfrm>
            <a:off x="5857801" y="2437900"/>
            <a:ext cx="827399" cy="41369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9485" y="225684"/>
            <a:ext cx="14020800" cy="673330"/>
          </a:xfrm>
          <a:prstGeom prst="rect">
            <a:avLst/>
          </a:prstGeom>
        </p:spPr>
        <p:txBody>
          <a:bodyPr vert="horz" wrap="square" lIns="0" tIns="97921" rIns="0" bIns="0" rtlCol="0" anchor="ctr">
            <a:spAutoFit/>
          </a:bodyPr>
          <a:lstStyle/>
          <a:p>
            <a:pPr marL="16933">
              <a:spcBef>
                <a:spcPts val="133"/>
              </a:spcBef>
            </a:pPr>
            <a:r>
              <a:rPr lang="en-US" sz="3733" spc="-13" dirty="0"/>
              <a:t>Quiz</a:t>
            </a:r>
            <a:endParaRPr sz="3733" dirty="0"/>
          </a:p>
        </p:txBody>
      </p:sp>
      <p:sp>
        <p:nvSpPr>
          <p:cNvPr id="3" name="object 3"/>
          <p:cNvSpPr txBox="1"/>
          <p:nvPr/>
        </p:nvSpPr>
        <p:spPr>
          <a:xfrm>
            <a:off x="512967" y="1384740"/>
            <a:ext cx="6286500" cy="386430"/>
          </a:xfrm>
          <a:prstGeom prst="rect">
            <a:avLst/>
          </a:prstGeom>
        </p:spPr>
        <p:txBody>
          <a:bodyPr vert="horz" wrap="square" lIns="0" tIns="16933" rIns="0" bIns="0" rtlCol="0">
            <a:spAutoFit/>
          </a:bodyPr>
          <a:lstStyle/>
          <a:p>
            <a:pPr marL="16933">
              <a:spcBef>
                <a:spcPts val="133"/>
              </a:spcBef>
            </a:pPr>
            <a:r>
              <a:rPr sz="2400" spc="140" dirty="0">
                <a:solidFill>
                  <a:srgbClr val="595959"/>
                </a:solidFill>
                <a:latin typeface="Trebuchet MS"/>
                <a:cs typeface="Trebuchet MS"/>
              </a:rPr>
              <a:t>A</a:t>
            </a:r>
            <a:r>
              <a:rPr sz="2400" spc="-100" dirty="0">
                <a:solidFill>
                  <a:srgbClr val="595959"/>
                </a:solidFill>
                <a:latin typeface="Trebuchet MS"/>
                <a:cs typeface="Trebuchet MS"/>
              </a:rPr>
              <a:t> </a:t>
            </a:r>
            <a:r>
              <a:rPr sz="2400" dirty="0">
                <a:solidFill>
                  <a:srgbClr val="595959"/>
                </a:solidFill>
                <a:latin typeface="Trebuchet MS"/>
                <a:cs typeface="Trebuchet MS"/>
              </a:rPr>
              <a:t>company</a:t>
            </a:r>
            <a:r>
              <a:rPr sz="2400" spc="-100" dirty="0">
                <a:solidFill>
                  <a:srgbClr val="595959"/>
                </a:solidFill>
                <a:latin typeface="Trebuchet MS"/>
                <a:cs typeface="Trebuchet MS"/>
              </a:rPr>
              <a:t> </a:t>
            </a:r>
            <a:r>
              <a:rPr sz="2400" spc="-87" dirty="0">
                <a:solidFill>
                  <a:srgbClr val="595959"/>
                </a:solidFill>
                <a:latin typeface="Trebuchet MS"/>
                <a:cs typeface="Trebuchet MS"/>
              </a:rPr>
              <a:t>with</a:t>
            </a:r>
            <a:r>
              <a:rPr sz="2400" spc="-100" dirty="0">
                <a:solidFill>
                  <a:srgbClr val="595959"/>
                </a:solidFill>
                <a:latin typeface="Trebuchet MS"/>
                <a:cs typeface="Trebuchet MS"/>
              </a:rPr>
              <a:t> </a:t>
            </a:r>
            <a:r>
              <a:rPr sz="2400" spc="-27" dirty="0">
                <a:solidFill>
                  <a:srgbClr val="595959"/>
                </a:solidFill>
                <a:latin typeface="Trebuchet MS"/>
                <a:cs typeface="Trebuchet MS"/>
              </a:rPr>
              <a:t>two</a:t>
            </a:r>
            <a:r>
              <a:rPr sz="2400" spc="-100" dirty="0">
                <a:solidFill>
                  <a:srgbClr val="595959"/>
                </a:solidFill>
                <a:latin typeface="Trebuchet MS"/>
                <a:cs typeface="Trebuchet MS"/>
              </a:rPr>
              <a:t> </a:t>
            </a:r>
            <a:r>
              <a:rPr sz="2400" dirty="0">
                <a:solidFill>
                  <a:srgbClr val="595959"/>
                </a:solidFill>
                <a:latin typeface="Trebuchet MS"/>
                <a:cs typeface="Trebuchet MS"/>
              </a:rPr>
              <a:t>employees</a:t>
            </a:r>
            <a:r>
              <a:rPr sz="2400" spc="-60" dirty="0">
                <a:solidFill>
                  <a:srgbClr val="595959"/>
                </a:solidFill>
                <a:latin typeface="Trebuchet MS"/>
                <a:cs typeface="Trebuchet MS"/>
              </a:rPr>
              <a:t> </a:t>
            </a:r>
            <a:r>
              <a:rPr sz="2400" b="1" spc="-33" dirty="0">
                <a:solidFill>
                  <a:srgbClr val="595959"/>
                </a:solidFill>
                <a:latin typeface="Trebuchet MS"/>
                <a:cs typeface="Trebuchet MS"/>
              </a:rPr>
              <a:t>Alice</a:t>
            </a:r>
            <a:r>
              <a:rPr sz="2400" b="1" spc="-100" dirty="0">
                <a:solidFill>
                  <a:srgbClr val="595959"/>
                </a:solidFill>
                <a:latin typeface="Trebuchet MS"/>
                <a:cs typeface="Trebuchet MS"/>
              </a:rPr>
              <a:t> </a:t>
            </a:r>
            <a:r>
              <a:rPr sz="2400" dirty="0">
                <a:solidFill>
                  <a:srgbClr val="595959"/>
                </a:solidFill>
                <a:latin typeface="Trebuchet MS"/>
                <a:cs typeface="Trebuchet MS"/>
              </a:rPr>
              <a:t>and</a:t>
            </a:r>
            <a:r>
              <a:rPr sz="2400" spc="-93" dirty="0">
                <a:solidFill>
                  <a:srgbClr val="595959"/>
                </a:solidFill>
                <a:latin typeface="Trebuchet MS"/>
                <a:cs typeface="Trebuchet MS"/>
              </a:rPr>
              <a:t> </a:t>
            </a:r>
            <a:r>
              <a:rPr sz="2400" b="1" spc="-33" dirty="0">
                <a:solidFill>
                  <a:srgbClr val="595959"/>
                </a:solidFill>
                <a:latin typeface="Trebuchet MS"/>
                <a:cs typeface="Trebuchet MS"/>
              </a:rPr>
              <a:t>Bob</a:t>
            </a:r>
            <a:endParaRPr sz="2400">
              <a:latin typeface="Trebuchet MS"/>
              <a:cs typeface="Trebuchet MS"/>
            </a:endParaRPr>
          </a:p>
        </p:txBody>
      </p:sp>
      <p:sp>
        <p:nvSpPr>
          <p:cNvPr id="4" name="object 4"/>
          <p:cNvSpPr txBox="1"/>
          <p:nvPr/>
        </p:nvSpPr>
        <p:spPr>
          <a:xfrm>
            <a:off x="654162" y="1897482"/>
            <a:ext cx="4926753" cy="1642928"/>
          </a:xfrm>
          <a:prstGeom prst="rect">
            <a:avLst/>
          </a:prstGeom>
        </p:spPr>
        <p:txBody>
          <a:bodyPr vert="horz" wrap="square" lIns="0" tIns="98213" rIns="0" bIns="0" rtlCol="0">
            <a:spAutoFit/>
          </a:bodyPr>
          <a:lstStyle/>
          <a:p>
            <a:pPr marL="485128" indent="-469042">
              <a:spcBef>
                <a:spcPts val="773"/>
              </a:spcBef>
              <a:buFont typeface="Arial"/>
              <a:buChar char="●"/>
              <a:tabLst>
                <a:tab pos="485128" algn="l"/>
                <a:tab pos="485975" algn="l"/>
              </a:tabLst>
            </a:pPr>
            <a:r>
              <a:rPr sz="2133" spc="107" dirty="0">
                <a:solidFill>
                  <a:srgbClr val="595959"/>
                </a:solidFill>
                <a:latin typeface="Trebuchet MS"/>
                <a:cs typeface="Trebuchet MS"/>
              </a:rPr>
              <a:t>No</a:t>
            </a:r>
            <a:r>
              <a:rPr sz="2133" spc="-73" dirty="0">
                <a:solidFill>
                  <a:srgbClr val="595959"/>
                </a:solidFill>
                <a:latin typeface="Trebuchet MS"/>
                <a:cs typeface="Trebuchet MS"/>
              </a:rPr>
              <a:t> </a:t>
            </a:r>
            <a:r>
              <a:rPr sz="2133" spc="-40" dirty="0">
                <a:solidFill>
                  <a:srgbClr val="595959"/>
                </a:solidFill>
                <a:latin typeface="Trebuchet MS"/>
                <a:cs typeface="Trebuchet MS"/>
              </a:rPr>
              <a:t>employees,</a:t>
            </a:r>
            <a:r>
              <a:rPr sz="2133" spc="-73" dirty="0">
                <a:solidFill>
                  <a:srgbClr val="595959"/>
                </a:solidFill>
                <a:latin typeface="Trebuchet MS"/>
                <a:cs typeface="Trebuchet MS"/>
              </a:rPr>
              <a:t> </a:t>
            </a:r>
            <a:r>
              <a:rPr sz="2133" dirty="0">
                <a:solidFill>
                  <a:srgbClr val="595959"/>
                </a:solidFill>
                <a:latin typeface="Trebuchet MS"/>
                <a:cs typeface="Trebuchet MS"/>
              </a:rPr>
              <a:t>no</a:t>
            </a:r>
            <a:r>
              <a:rPr sz="2133" spc="-73" dirty="0">
                <a:solidFill>
                  <a:srgbClr val="595959"/>
                </a:solidFill>
                <a:latin typeface="Trebuchet MS"/>
                <a:cs typeface="Trebuchet MS"/>
              </a:rPr>
              <a:t> </a:t>
            </a:r>
            <a:r>
              <a:rPr sz="2133" spc="-27" dirty="0">
                <a:solidFill>
                  <a:srgbClr val="595959"/>
                </a:solidFill>
                <a:latin typeface="Trebuchet MS"/>
                <a:cs typeface="Trebuchet MS"/>
              </a:rPr>
              <a:t>proﬁt</a:t>
            </a:r>
            <a:endParaRPr sz="2133">
              <a:latin typeface="Trebuchet MS"/>
              <a:cs typeface="Trebuchet MS"/>
            </a:endParaRPr>
          </a:p>
          <a:p>
            <a:pPr marL="485128" indent="-469042">
              <a:spcBef>
                <a:spcPts val="640"/>
              </a:spcBef>
              <a:buFont typeface="Arial"/>
              <a:buChar char="●"/>
              <a:tabLst>
                <a:tab pos="485128" algn="l"/>
                <a:tab pos="485975" algn="l"/>
              </a:tabLst>
            </a:pPr>
            <a:r>
              <a:rPr sz="2133" spc="-13" dirty="0">
                <a:solidFill>
                  <a:srgbClr val="595959"/>
                </a:solidFill>
                <a:latin typeface="Trebuchet MS"/>
                <a:cs typeface="Trebuchet MS"/>
              </a:rPr>
              <a:t>Alice</a:t>
            </a:r>
            <a:r>
              <a:rPr sz="2133" spc="-80" dirty="0">
                <a:solidFill>
                  <a:srgbClr val="595959"/>
                </a:solidFill>
                <a:latin typeface="Trebuchet MS"/>
                <a:cs typeface="Trebuchet MS"/>
              </a:rPr>
              <a:t> </a:t>
            </a:r>
            <a:r>
              <a:rPr sz="2133" spc="-13" dirty="0">
                <a:solidFill>
                  <a:srgbClr val="595959"/>
                </a:solidFill>
                <a:latin typeface="Trebuchet MS"/>
                <a:cs typeface="Trebuchet MS"/>
              </a:rPr>
              <a:t>alone</a:t>
            </a:r>
            <a:r>
              <a:rPr sz="2133" spc="-80" dirty="0">
                <a:solidFill>
                  <a:srgbClr val="595959"/>
                </a:solidFill>
                <a:latin typeface="Trebuchet MS"/>
                <a:cs typeface="Trebuchet MS"/>
              </a:rPr>
              <a:t> </a:t>
            </a:r>
            <a:r>
              <a:rPr sz="2133" dirty="0">
                <a:solidFill>
                  <a:srgbClr val="595959"/>
                </a:solidFill>
                <a:latin typeface="Trebuchet MS"/>
                <a:cs typeface="Trebuchet MS"/>
              </a:rPr>
              <a:t>makes</a:t>
            </a:r>
            <a:r>
              <a:rPr sz="2133" spc="-80" dirty="0">
                <a:solidFill>
                  <a:srgbClr val="595959"/>
                </a:solidFill>
                <a:latin typeface="Trebuchet MS"/>
                <a:cs typeface="Trebuchet MS"/>
              </a:rPr>
              <a:t> </a:t>
            </a:r>
            <a:r>
              <a:rPr sz="2133" spc="73" dirty="0">
                <a:solidFill>
                  <a:srgbClr val="595959"/>
                </a:solidFill>
                <a:latin typeface="Trebuchet MS"/>
                <a:cs typeface="Trebuchet MS"/>
              </a:rPr>
              <a:t>20</a:t>
            </a:r>
            <a:r>
              <a:rPr sz="2133" spc="-80" dirty="0">
                <a:solidFill>
                  <a:srgbClr val="595959"/>
                </a:solidFill>
                <a:latin typeface="Trebuchet MS"/>
                <a:cs typeface="Trebuchet MS"/>
              </a:rPr>
              <a:t> </a:t>
            </a:r>
            <a:r>
              <a:rPr sz="2133" dirty="0">
                <a:solidFill>
                  <a:srgbClr val="595959"/>
                </a:solidFill>
                <a:latin typeface="Trebuchet MS"/>
                <a:cs typeface="Trebuchet MS"/>
              </a:rPr>
              <a:t>units</a:t>
            </a:r>
            <a:r>
              <a:rPr sz="2133" spc="-80" dirty="0">
                <a:solidFill>
                  <a:srgbClr val="595959"/>
                </a:solidFill>
                <a:latin typeface="Trebuchet MS"/>
                <a:cs typeface="Trebuchet MS"/>
              </a:rPr>
              <a:t> </a:t>
            </a:r>
            <a:r>
              <a:rPr sz="2133" dirty="0">
                <a:solidFill>
                  <a:srgbClr val="595959"/>
                </a:solidFill>
                <a:latin typeface="Trebuchet MS"/>
                <a:cs typeface="Trebuchet MS"/>
              </a:rPr>
              <a:t>of</a:t>
            </a:r>
            <a:r>
              <a:rPr sz="2133" spc="-80" dirty="0">
                <a:solidFill>
                  <a:srgbClr val="595959"/>
                </a:solidFill>
                <a:latin typeface="Trebuchet MS"/>
                <a:cs typeface="Trebuchet MS"/>
              </a:rPr>
              <a:t> </a:t>
            </a:r>
            <a:r>
              <a:rPr sz="2133" spc="-27" dirty="0">
                <a:solidFill>
                  <a:srgbClr val="595959"/>
                </a:solidFill>
                <a:latin typeface="Trebuchet MS"/>
                <a:cs typeface="Trebuchet MS"/>
              </a:rPr>
              <a:t>proﬁt</a:t>
            </a:r>
            <a:endParaRPr sz="2133">
              <a:latin typeface="Trebuchet MS"/>
              <a:cs typeface="Trebuchet MS"/>
            </a:endParaRPr>
          </a:p>
          <a:p>
            <a:pPr marL="485128" indent="-469042">
              <a:spcBef>
                <a:spcPts val="640"/>
              </a:spcBef>
              <a:buFont typeface="Arial"/>
              <a:buChar char="●"/>
              <a:tabLst>
                <a:tab pos="485128" algn="l"/>
                <a:tab pos="485975" algn="l"/>
              </a:tabLst>
            </a:pPr>
            <a:r>
              <a:rPr sz="2133" dirty="0">
                <a:solidFill>
                  <a:srgbClr val="595959"/>
                </a:solidFill>
                <a:latin typeface="Trebuchet MS"/>
                <a:cs typeface="Trebuchet MS"/>
              </a:rPr>
              <a:t>Bob</a:t>
            </a:r>
            <a:r>
              <a:rPr sz="2133" spc="-53" dirty="0">
                <a:solidFill>
                  <a:srgbClr val="595959"/>
                </a:solidFill>
                <a:latin typeface="Trebuchet MS"/>
                <a:cs typeface="Trebuchet MS"/>
              </a:rPr>
              <a:t> </a:t>
            </a:r>
            <a:r>
              <a:rPr sz="2133" spc="-13" dirty="0">
                <a:solidFill>
                  <a:srgbClr val="595959"/>
                </a:solidFill>
                <a:latin typeface="Trebuchet MS"/>
                <a:cs typeface="Trebuchet MS"/>
              </a:rPr>
              <a:t>alone</a:t>
            </a:r>
            <a:r>
              <a:rPr sz="2133" spc="-53" dirty="0">
                <a:solidFill>
                  <a:srgbClr val="595959"/>
                </a:solidFill>
                <a:latin typeface="Trebuchet MS"/>
                <a:cs typeface="Trebuchet MS"/>
              </a:rPr>
              <a:t> </a:t>
            </a:r>
            <a:r>
              <a:rPr sz="2133" dirty="0">
                <a:solidFill>
                  <a:srgbClr val="595959"/>
                </a:solidFill>
                <a:latin typeface="Trebuchet MS"/>
                <a:cs typeface="Trebuchet MS"/>
              </a:rPr>
              <a:t>makes</a:t>
            </a:r>
            <a:r>
              <a:rPr sz="2133" spc="-47" dirty="0">
                <a:solidFill>
                  <a:srgbClr val="595959"/>
                </a:solidFill>
                <a:latin typeface="Trebuchet MS"/>
                <a:cs typeface="Trebuchet MS"/>
              </a:rPr>
              <a:t> </a:t>
            </a:r>
            <a:r>
              <a:rPr sz="2133" spc="73" dirty="0">
                <a:solidFill>
                  <a:srgbClr val="595959"/>
                </a:solidFill>
                <a:latin typeface="Trebuchet MS"/>
                <a:cs typeface="Trebuchet MS"/>
              </a:rPr>
              <a:t>10</a:t>
            </a:r>
            <a:r>
              <a:rPr sz="2133" spc="-53" dirty="0">
                <a:solidFill>
                  <a:srgbClr val="595959"/>
                </a:solidFill>
                <a:latin typeface="Trebuchet MS"/>
                <a:cs typeface="Trebuchet MS"/>
              </a:rPr>
              <a:t> </a:t>
            </a:r>
            <a:r>
              <a:rPr sz="2133" dirty="0">
                <a:solidFill>
                  <a:srgbClr val="595959"/>
                </a:solidFill>
                <a:latin typeface="Trebuchet MS"/>
                <a:cs typeface="Trebuchet MS"/>
              </a:rPr>
              <a:t>units</a:t>
            </a:r>
            <a:r>
              <a:rPr sz="2133" spc="-53" dirty="0">
                <a:solidFill>
                  <a:srgbClr val="595959"/>
                </a:solidFill>
                <a:latin typeface="Trebuchet MS"/>
                <a:cs typeface="Trebuchet MS"/>
              </a:rPr>
              <a:t> </a:t>
            </a:r>
            <a:r>
              <a:rPr sz="2133" dirty="0">
                <a:solidFill>
                  <a:srgbClr val="595959"/>
                </a:solidFill>
                <a:latin typeface="Trebuchet MS"/>
                <a:cs typeface="Trebuchet MS"/>
              </a:rPr>
              <a:t>of</a:t>
            </a:r>
            <a:r>
              <a:rPr sz="2133" spc="-47" dirty="0">
                <a:solidFill>
                  <a:srgbClr val="595959"/>
                </a:solidFill>
                <a:latin typeface="Trebuchet MS"/>
                <a:cs typeface="Trebuchet MS"/>
              </a:rPr>
              <a:t> </a:t>
            </a:r>
            <a:r>
              <a:rPr sz="2133" spc="-27" dirty="0">
                <a:solidFill>
                  <a:srgbClr val="595959"/>
                </a:solidFill>
                <a:latin typeface="Trebuchet MS"/>
                <a:cs typeface="Trebuchet MS"/>
              </a:rPr>
              <a:t>proﬁt</a:t>
            </a:r>
            <a:endParaRPr sz="2133">
              <a:latin typeface="Trebuchet MS"/>
              <a:cs typeface="Trebuchet MS"/>
            </a:endParaRPr>
          </a:p>
          <a:p>
            <a:pPr marL="485128" indent="-469042">
              <a:spcBef>
                <a:spcPts val="640"/>
              </a:spcBef>
              <a:buFont typeface="Arial"/>
              <a:buChar char="●"/>
              <a:tabLst>
                <a:tab pos="485128" algn="l"/>
                <a:tab pos="485975" algn="l"/>
              </a:tabLst>
            </a:pPr>
            <a:r>
              <a:rPr sz="2133" spc="-13" dirty="0">
                <a:solidFill>
                  <a:srgbClr val="595959"/>
                </a:solidFill>
                <a:latin typeface="Trebuchet MS"/>
                <a:cs typeface="Trebuchet MS"/>
              </a:rPr>
              <a:t>Alice</a:t>
            </a:r>
            <a:r>
              <a:rPr sz="2133" spc="-93" dirty="0">
                <a:solidFill>
                  <a:srgbClr val="595959"/>
                </a:solidFill>
                <a:latin typeface="Trebuchet MS"/>
                <a:cs typeface="Trebuchet MS"/>
              </a:rPr>
              <a:t> </a:t>
            </a:r>
            <a:r>
              <a:rPr sz="2133" dirty="0">
                <a:solidFill>
                  <a:srgbClr val="595959"/>
                </a:solidFill>
                <a:latin typeface="Trebuchet MS"/>
                <a:cs typeface="Trebuchet MS"/>
              </a:rPr>
              <a:t>and</a:t>
            </a:r>
            <a:r>
              <a:rPr sz="2133" spc="-87" dirty="0">
                <a:solidFill>
                  <a:srgbClr val="595959"/>
                </a:solidFill>
                <a:latin typeface="Trebuchet MS"/>
                <a:cs typeface="Trebuchet MS"/>
              </a:rPr>
              <a:t> </a:t>
            </a:r>
            <a:r>
              <a:rPr sz="2133" dirty="0">
                <a:solidFill>
                  <a:srgbClr val="595959"/>
                </a:solidFill>
                <a:latin typeface="Trebuchet MS"/>
                <a:cs typeface="Trebuchet MS"/>
              </a:rPr>
              <a:t>Bob</a:t>
            </a:r>
            <a:r>
              <a:rPr sz="2133" spc="-93" dirty="0">
                <a:solidFill>
                  <a:srgbClr val="595959"/>
                </a:solidFill>
                <a:latin typeface="Trebuchet MS"/>
                <a:cs typeface="Trebuchet MS"/>
              </a:rPr>
              <a:t> </a:t>
            </a:r>
            <a:r>
              <a:rPr sz="2133" dirty="0">
                <a:solidFill>
                  <a:srgbClr val="595959"/>
                </a:solidFill>
                <a:latin typeface="Trebuchet MS"/>
                <a:cs typeface="Trebuchet MS"/>
              </a:rPr>
              <a:t>make</a:t>
            </a:r>
            <a:r>
              <a:rPr sz="2133" spc="-87" dirty="0">
                <a:solidFill>
                  <a:srgbClr val="595959"/>
                </a:solidFill>
                <a:latin typeface="Trebuchet MS"/>
                <a:cs typeface="Trebuchet MS"/>
              </a:rPr>
              <a:t> </a:t>
            </a:r>
            <a:r>
              <a:rPr sz="2133" spc="73" dirty="0">
                <a:solidFill>
                  <a:srgbClr val="595959"/>
                </a:solidFill>
                <a:latin typeface="Trebuchet MS"/>
                <a:cs typeface="Trebuchet MS"/>
              </a:rPr>
              <a:t>50</a:t>
            </a:r>
            <a:r>
              <a:rPr sz="2133" spc="-93" dirty="0">
                <a:solidFill>
                  <a:srgbClr val="595959"/>
                </a:solidFill>
                <a:latin typeface="Trebuchet MS"/>
                <a:cs typeface="Trebuchet MS"/>
              </a:rPr>
              <a:t> </a:t>
            </a:r>
            <a:r>
              <a:rPr sz="2133" dirty="0">
                <a:solidFill>
                  <a:srgbClr val="595959"/>
                </a:solidFill>
                <a:latin typeface="Trebuchet MS"/>
                <a:cs typeface="Trebuchet MS"/>
              </a:rPr>
              <a:t>units</a:t>
            </a:r>
            <a:r>
              <a:rPr sz="2133" spc="-87" dirty="0">
                <a:solidFill>
                  <a:srgbClr val="595959"/>
                </a:solidFill>
                <a:latin typeface="Trebuchet MS"/>
                <a:cs typeface="Trebuchet MS"/>
              </a:rPr>
              <a:t> </a:t>
            </a:r>
            <a:r>
              <a:rPr sz="2133" dirty="0">
                <a:solidFill>
                  <a:srgbClr val="595959"/>
                </a:solidFill>
                <a:latin typeface="Trebuchet MS"/>
                <a:cs typeface="Trebuchet MS"/>
              </a:rPr>
              <a:t>of</a:t>
            </a:r>
            <a:r>
              <a:rPr sz="2133" spc="-93" dirty="0">
                <a:solidFill>
                  <a:srgbClr val="595959"/>
                </a:solidFill>
                <a:latin typeface="Trebuchet MS"/>
                <a:cs typeface="Trebuchet MS"/>
              </a:rPr>
              <a:t> </a:t>
            </a:r>
            <a:r>
              <a:rPr sz="2133" spc="-27" dirty="0">
                <a:solidFill>
                  <a:srgbClr val="595959"/>
                </a:solidFill>
                <a:latin typeface="Trebuchet MS"/>
                <a:cs typeface="Trebuchet MS"/>
              </a:rPr>
              <a:t>proﬁt</a:t>
            </a:r>
            <a:endParaRPr sz="2133">
              <a:latin typeface="Trebuchet MS"/>
              <a:cs typeface="Trebuchet MS"/>
            </a:endParaRPr>
          </a:p>
        </p:txBody>
      </p:sp>
      <p:sp>
        <p:nvSpPr>
          <p:cNvPr id="5" name="object 5"/>
          <p:cNvSpPr txBox="1"/>
          <p:nvPr/>
        </p:nvSpPr>
        <p:spPr>
          <a:xfrm>
            <a:off x="5948495" y="1897482"/>
            <a:ext cx="2451100" cy="1642928"/>
          </a:xfrm>
          <a:prstGeom prst="rect">
            <a:avLst/>
          </a:prstGeom>
        </p:spPr>
        <p:txBody>
          <a:bodyPr vert="horz" wrap="square" lIns="0" tIns="98213" rIns="0" bIns="0" rtlCol="0">
            <a:spAutoFit/>
          </a:bodyPr>
          <a:lstStyle/>
          <a:p>
            <a:pPr marL="39792">
              <a:spcBef>
                <a:spcPts val="773"/>
              </a:spcBef>
            </a:pPr>
            <a:r>
              <a:rPr sz="2133" spc="-87" dirty="0">
                <a:solidFill>
                  <a:srgbClr val="595959"/>
                </a:solidFill>
                <a:latin typeface="Trebuchet MS"/>
                <a:cs typeface="Trebuchet MS"/>
              </a:rPr>
              <a:t>[v({}) </a:t>
            </a:r>
            <a:r>
              <a:rPr sz="2133" dirty="0">
                <a:solidFill>
                  <a:srgbClr val="595959"/>
                </a:solidFill>
                <a:latin typeface="Trebuchet MS"/>
                <a:cs typeface="Trebuchet MS"/>
              </a:rPr>
              <a:t>=</a:t>
            </a:r>
            <a:r>
              <a:rPr sz="2133" spc="-80" dirty="0">
                <a:solidFill>
                  <a:srgbClr val="595959"/>
                </a:solidFill>
                <a:latin typeface="Trebuchet MS"/>
                <a:cs typeface="Trebuchet MS"/>
              </a:rPr>
              <a:t> </a:t>
            </a:r>
            <a:r>
              <a:rPr sz="2133" spc="-33" dirty="0">
                <a:solidFill>
                  <a:srgbClr val="595959"/>
                </a:solidFill>
                <a:latin typeface="Trebuchet MS"/>
                <a:cs typeface="Trebuchet MS"/>
              </a:rPr>
              <a:t>0]</a:t>
            </a:r>
            <a:endParaRPr sz="2133">
              <a:latin typeface="Trebuchet MS"/>
              <a:cs typeface="Trebuchet MS"/>
            </a:endParaRPr>
          </a:p>
          <a:p>
            <a:pPr marL="26246">
              <a:spcBef>
                <a:spcPts val="640"/>
              </a:spcBef>
            </a:pPr>
            <a:r>
              <a:rPr sz="2133" spc="-60" dirty="0">
                <a:solidFill>
                  <a:srgbClr val="595959"/>
                </a:solidFill>
                <a:latin typeface="Trebuchet MS"/>
                <a:cs typeface="Trebuchet MS"/>
              </a:rPr>
              <a:t>[v({Alice})</a:t>
            </a:r>
            <a:r>
              <a:rPr sz="2133" spc="-80" dirty="0">
                <a:solidFill>
                  <a:srgbClr val="595959"/>
                </a:solidFill>
                <a:latin typeface="Trebuchet MS"/>
                <a:cs typeface="Trebuchet MS"/>
              </a:rPr>
              <a:t> </a:t>
            </a:r>
            <a:r>
              <a:rPr sz="2133" dirty="0">
                <a:solidFill>
                  <a:srgbClr val="595959"/>
                </a:solidFill>
                <a:latin typeface="Trebuchet MS"/>
                <a:cs typeface="Trebuchet MS"/>
              </a:rPr>
              <a:t>=</a:t>
            </a:r>
            <a:r>
              <a:rPr sz="2133" spc="-80" dirty="0">
                <a:solidFill>
                  <a:srgbClr val="595959"/>
                </a:solidFill>
                <a:latin typeface="Trebuchet MS"/>
                <a:cs typeface="Trebuchet MS"/>
              </a:rPr>
              <a:t> </a:t>
            </a:r>
            <a:r>
              <a:rPr sz="2133" spc="-33" dirty="0">
                <a:solidFill>
                  <a:srgbClr val="595959"/>
                </a:solidFill>
                <a:latin typeface="Trebuchet MS"/>
                <a:cs typeface="Trebuchet MS"/>
              </a:rPr>
              <a:t>20]</a:t>
            </a:r>
            <a:endParaRPr sz="2133">
              <a:latin typeface="Trebuchet MS"/>
              <a:cs typeface="Trebuchet MS"/>
            </a:endParaRPr>
          </a:p>
          <a:p>
            <a:pPr marL="41486">
              <a:spcBef>
                <a:spcPts val="640"/>
              </a:spcBef>
            </a:pPr>
            <a:r>
              <a:rPr sz="2133" spc="-47" dirty="0">
                <a:solidFill>
                  <a:srgbClr val="595959"/>
                </a:solidFill>
                <a:latin typeface="Trebuchet MS"/>
                <a:cs typeface="Trebuchet MS"/>
              </a:rPr>
              <a:t>[v({Bob})</a:t>
            </a:r>
            <a:r>
              <a:rPr sz="2133" spc="-73" dirty="0">
                <a:solidFill>
                  <a:srgbClr val="595959"/>
                </a:solidFill>
                <a:latin typeface="Trebuchet MS"/>
                <a:cs typeface="Trebuchet MS"/>
              </a:rPr>
              <a:t> </a:t>
            </a:r>
            <a:r>
              <a:rPr sz="2133" dirty="0">
                <a:solidFill>
                  <a:srgbClr val="595959"/>
                </a:solidFill>
                <a:latin typeface="Trebuchet MS"/>
                <a:cs typeface="Trebuchet MS"/>
              </a:rPr>
              <a:t>=</a:t>
            </a:r>
            <a:r>
              <a:rPr sz="2133" spc="-67" dirty="0">
                <a:solidFill>
                  <a:srgbClr val="595959"/>
                </a:solidFill>
                <a:latin typeface="Trebuchet MS"/>
                <a:cs typeface="Trebuchet MS"/>
              </a:rPr>
              <a:t> </a:t>
            </a:r>
            <a:r>
              <a:rPr sz="2133" spc="-33" dirty="0">
                <a:solidFill>
                  <a:srgbClr val="595959"/>
                </a:solidFill>
                <a:latin typeface="Trebuchet MS"/>
                <a:cs typeface="Trebuchet MS"/>
              </a:rPr>
              <a:t>10]</a:t>
            </a:r>
            <a:endParaRPr sz="2133">
              <a:latin typeface="Trebuchet MS"/>
              <a:cs typeface="Trebuchet MS"/>
            </a:endParaRPr>
          </a:p>
          <a:p>
            <a:pPr marL="16933">
              <a:spcBef>
                <a:spcPts val="640"/>
              </a:spcBef>
            </a:pPr>
            <a:r>
              <a:rPr sz="2133" spc="-93" dirty="0">
                <a:solidFill>
                  <a:srgbClr val="595959"/>
                </a:solidFill>
                <a:latin typeface="Trebuchet MS"/>
                <a:cs typeface="Trebuchet MS"/>
              </a:rPr>
              <a:t>[v({Alice,</a:t>
            </a:r>
            <a:r>
              <a:rPr sz="2133" spc="-80" dirty="0">
                <a:solidFill>
                  <a:srgbClr val="595959"/>
                </a:solidFill>
                <a:latin typeface="Trebuchet MS"/>
                <a:cs typeface="Trebuchet MS"/>
              </a:rPr>
              <a:t> </a:t>
            </a:r>
            <a:r>
              <a:rPr sz="2133" dirty="0">
                <a:solidFill>
                  <a:srgbClr val="595959"/>
                </a:solidFill>
                <a:latin typeface="Trebuchet MS"/>
                <a:cs typeface="Trebuchet MS"/>
              </a:rPr>
              <a:t>Bob})</a:t>
            </a:r>
            <a:r>
              <a:rPr sz="2133" spc="-73" dirty="0">
                <a:solidFill>
                  <a:srgbClr val="595959"/>
                </a:solidFill>
                <a:latin typeface="Trebuchet MS"/>
                <a:cs typeface="Trebuchet MS"/>
              </a:rPr>
              <a:t> </a:t>
            </a:r>
            <a:r>
              <a:rPr sz="2133" dirty="0">
                <a:solidFill>
                  <a:srgbClr val="595959"/>
                </a:solidFill>
                <a:latin typeface="Trebuchet MS"/>
                <a:cs typeface="Trebuchet MS"/>
              </a:rPr>
              <a:t>=</a:t>
            </a:r>
            <a:r>
              <a:rPr sz="2133" spc="-73" dirty="0">
                <a:solidFill>
                  <a:srgbClr val="595959"/>
                </a:solidFill>
                <a:latin typeface="Trebuchet MS"/>
                <a:cs typeface="Trebuchet MS"/>
              </a:rPr>
              <a:t> </a:t>
            </a:r>
            <a:r>
              <a:rPr sz="2133" spc="-33" dirty="0">
                <a:solidFill>
                  <a:srgbClr val="595959"/>
                </a:solidFill>
                <a:latin typeface="Trebuchet MS"/>
                <a:cs typeface="Trebuchet MS"/>
              </a:rPr>
              <a:t>50]</a:t>
            </a:r>
            <a:endParaRPr sz="2133">
              <a:latin typeface="Trebuchet MS"/>
              <a:cs typeface="Trebuchet MS"/>
            </a:endParaRPr>
          </a:p>
        </p:txBody>
      </p:sp>
      <p:sp>
        <p:nvSpPr>
          <p:cNvPr id="6" name="object 6"/>
          <p:cNvSpPr txBox="1"/>
          <p:nvPr/>
        </p:nvSpPr>
        <p:spPr>
          <a:xfrm>
            <a:off x="512967" y="3768107"/>
            <a:ext cx="4048760" cy="386430"/>
          </a:xfrm>
          <a:prstGeom prst="rect">
            <a:avLst/>
          </a:prstGeom>
        </p:spPr>
        <p:txBody>
          <a:bodyPr vert="horz" wrap="square" lIns="0" tIns="16933" rIns="0" bIns="0" rtlCol="0">
            <a:spAutoFit/>
          </a:bodyPr>
          <a:lstStyle/>
          <a:p>
            <a:pPr marL="16933">
              <a:spcBef>
                <a:spcPts val="133"/>
              </a:spcBef>
            </a:pPr>
            <a:r>
              <a:rPr sz="2400" b="1" spc="-87" dirty="0">
                <a:solidFill>
                  <a:srgbClr val="595959"/>
                </a:solidFill>
                <a:latin typeface="Trebuchet MS"/>
                <a:cs typeface="Trebuchet MS"/>
              </a:rPr>
              <a:t>What</a:t>
            </a:r>
            <a:r>
              <a:rPr sz="2400" b="1" spc="-113" dirty="0">
                <a:solidFill>
                  <a:srgbClr val="595959"/>
                </a:solidFill>
                <a:latin typeface="Trebuchet MS"/>
                <a:cs typeface="Trebuchet MS"/>
              </a:rPr>
              <a:t> </a:t>
            </a:r>
            <a:r>
              <a:rPr sz="2400" b="1" spc="-13" dirty="0">
                <a:solidFill>
                  <a:srgbClr val="595959"/>
                </a:solidFill>
                <a:latin typeface="Trebuchet MS"/>
                <a:cs typeface="Trebuchet MS"/>
              </a:rPr>
              <a:t>should</a:t>
            </a:r>
            <a:r>
              <a:rPr sz="2400" b="1" spc="-100" dirty="0">
                <a:solidFill>
                  <a:srgbClr val="595959"/>
                </a:solidFill>
                <a:latin typeface="Trebuchet MS"/>
                <a:cs typeface="Trebuchet MS"/>
              </a:rPr>
              <a:t> </a:t>
            </a:r>
            <a:r>
              <a:rPr sz="2400" b="1" spc="-127" dirty="0">
                <a:solidFill>
                  <a:srgbClr val="595959"/>
                </a:solidFill>
                <a:latin typeface="Trebuchet MS"/>
                <a:cs typeface="Trebuchet MS"/>
              </a:rPr>
              <a:t>the</a:t>
            </a:r>
            <a:r>
              <a:rPr sz="2400" b="1" spc="-113" dirty="0">
                <a:solidFill>
                  <a:srgbClr val="595959"/>
                </a:solidFill>
                <a:latin typeface="Trebuchet MS"/>
                <a:cs typeface="Trebuchet MS"/>
              </a:rPr>
              <a:t> </a:t>
            </a:r>
            <a:r>
              <a:rPr sz="2400" b="1" dirty="0">
                <a:solidFill>
                  <a:srgbClr val="595959"/>
                </a:solidFill>
                <a:latin typeface="Trebuchet MS"/>
                <a:cs typeface="Trebuchet MS"/>
              </a:rPr>
              <a:t>bonuses</a:t>
            </a:r>
            <a:r>
              <a:rPr sz="2400" b="1" spc="-107" dirty="0">
                <a:solidFill>
                  <a:srgbClr val="595959"/>
                </a:solidFill>
                <a:latin typeface="Trebuchet MS"/>
                <a:cs typeface="Trebuchet MS"/>
              </a:rPr>
              <a:t> </a:t>
            </a:r>
            <a:r>
              <a:rPr sz="2400" b="1" spc="-33" dirty="0">
                <a:solidFill>
                  <a:srgbClr val="595959"/>
                </a:solidFill>
                <a:latin typeface="Trebuchet MS"/>
                <a:cs typeface="Trebuchet MS"/>
              </a:rPr>
              <a:t>be?</a:t>
            </a:r>
            <a:endParaRPr sz="2400">
              <a:latin typeface="Trebuchet MS"/>
              <a:cs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4725" y="228942"/>
            <a:ext cx="14020800" cy="673330"/>
          </a:xfrm>
          <a:prstGeom prst="rect">
            <a:avLst/>
          </a:prstGeom>
        </p:spPr>
        <p:txBody>
          <a:bodyPr vert="horz" wrap="square" lIns="0" tIns="97921" rIns="0" bIns="0" rtlCol="0" anchor="ctr">
            <a:spAutoFit/>
          </a:bodyPr>
          <a:lstStyle/>
          <a:p>
            <a:pPr marL="16933">
              <a:spcBef>
                <a:spcPts val="133"/>
              </a:spcBef>
            </a:pPr>
            <a:r>
              <a:rPr lang="en-US" sz="3733" spc="-13" dirty="0">
                <a:latin typeface="Arial"/>
                <a:cs typeface="Arial"/>
              </a:rPr>
              <a:t>Quiz</a:t>
            </a:r>
            <a:endParaRPr sz="3733" dirty="0">
              <a:latin typeface="Arial"/>
              <a:cs typeface="Arial"/>
            </a:endParaRPr>
          </a:p>
        </p:txBody>
      </p:sp>
      <p:sp>
        <p:nvSpPr>
          <p:cNvPr id="3" name="object 3"/>
          <p:cNvSpPr txBox="1"/>
          <p:nvPr/>
        </p:nvSpPr>
        <p:spPr>
          <a:xfrm>
            <a:off x="512968" y="1384740"/>
            <a:ext cx="6369473" cy="386430"/>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A</a:t>
            </a:r>
            <a:r>
              <a:rPr sz="2400" spc="-173" dirty="0">
                <a:solidFill>
                  <a:srgbClr val="595959"/>
                </a:solidFill>
                <a:latin typeface="Arial"/>
                <a:cs typeface="Arial"/>
              </a:rPr>
              <a:t> </a:t>
            </a:r>
            <a:r>
              <a:rPr sz="2400" dirty="0">
                <a:solidFill>
                  <a:srgbClr val="595959"/>
                </a:solidFill>
                <a:latin typeface="Arial"/>
                <a:cs typeface="Arial"/>
              </a:rPr>
              <a:t>company</a:t>
            </a:r>
            <a:r>
              <a:rPr sz="2400" spc="-20" dirty="0">
                <a:solidFill>
                  <a:srgbClr val="595959"/>
                </a:solidFill>
                <a:latin typeface="Arial"/>
                <a:cs typeface="Arial"/>
              </a:rPr>
              <a:t> </a:t>
            </a:r>
            <a:r>
              <a:rPr sz="2400" dirty="0">
                <a:solidFill>
                  <a:srgbClr val="595959"/>
                </a:solidFill>
                <a:latin typeface="Arial"/>
                <a:cs typeface="Arial"/>
              </a:rPr>
              <a:t>with</a:t>
            </a:r>
            <a:r>
              <a:rPr sz="2400" spc="-27" dirty="0">
                <a:solidFill>
                  <a:srgbClr val="595959"/>
                </a:solidFill>
                <a:latin typeface="Arial"/>
                <a:cs typeface="Arial"/>
              </a:rPr>
              <a:t> </a:t>
            </a:r>
            <a:r>
              <a:rPr sz="2400" dirty="0">
                <a:solidFill>
                  <a:srgbClr val="595959"/>
                </a:solidFill>
                <a:latin typeface="Arial"/>
                <a:cs typeface="Arial"/>
              </a:rPr>
              <a:t>two</a:t>
            </a:r>
            <a:r>
              <a:rPr sz="2400" spc="-27" dirty="0">
                <a:solidFill>
                  <a:srgbClr val="595959"/>
                </a:solidFill>
                <a:latin typeface="Arial"/>
                <a:cs typeface="Arial"/>
              </a:rPr>
              <a:t> </a:t>
            </a:r>
            <a:r>
              <a:rPr sz="2400" dirty="0">
                <a:solidFill>
                  <a:srgbClr val="595959"/>
                </a:solidFill>
                <a:latin typeface="Arial"/>
                <a:cs typeface="Arial"/>
              </a:rPr>
              <a:t>employees</a:t>
            </a:r>
            <a:r>
              <a:rPr sz="2400" spc="-7" dirty="0">
                <a:solidFill>
                  <a:srgbClr val="595959"/>
                </a:solidFill>
                <a:latin typeface="Arial"/>
                <a:cs typeface="Arial"/>
              </a:rPr>
              <a:t> </a:t>
            </a:r>
            <a:r>
              <a:rPr sz="2400" b="1" dirty="0">
                <a:solidFill>
                  <a:srgbClr val="595959"/>
                </a:solidFill>
                <a:latin typeface="Arial"/>
                <a:cs typeface="Arial"/>
              </a:rPr>
              <a:t>Alice</a:t>
            </a:r>
            <a:r>
              <a:rPr sz="2400" b="1" spc="-20" dirty="0">
                <a:solidFill>
                  <a:srgbClr val="595959"/>
                </a:solidFill>
                <a:latin typeface="Arial"/>
                <a:cs typeface="Arial"/>
              </a:rPr>
              <a:t> </a:t>
            </a:r>
            <a:r>
              <a:rPr sz="2400" dirty="0">
                <a:solidFill>
                  <a:srgbClr val="595959"/>
                </a:solidFill>
                <a:latin typeface="Arial"/>
                <a:cs typeface="Arial"/>
              </a:rPr>
              <a:t>and</a:t>
            </a:r>
            <a:r>
              <a:rPr sz="2400" spc="-13" dirty="0">
                <a:solidFill>
                  <a:srgbClr val="595959"/>
                </a:solidFill>
                <a:latin typeface="Arial"/>
                <a:cs typeface="Arial"/>
              </a:rPr>
              <a:t> </a:t>
            </a:r>
            <a:r>
              <a:rPr sz="2400" b="1" spc="-33" dirty="0">
                <a:solidFill>
                  <a:srgbClr val="595959"/>
                </a:solidFill>
                <a:latin typeface="Arial"/>
                <a:cs typeface="Arial"/>
              </a:rPr>
              <a:t>Bob</a:t>
            </a:r>
            <a:endParaRPr sz="2400">
              <a:latin typeface="Arial"/>
              <a:cs typeface="Arial"/>
            </a:endParaRPr>
          </a:p>
        </p:txBody>
      </p:sp>
      <p:sp>
        <p:nvSpPr>
          <p:cNvPr id="4" name="object 4"/>
          <p:cNvSpPr txBox="1"/>
          <p:nvPr/>
        </p:nvSpPr>
        <p:spPr>
          <a:xfrm>
            <a:off x="654162" y="1897482"/>
            <a:ext cx="4911513" cy="1642928"/>
          </a:xfrm>
          <a:prstGeom prst="rect">
            <a:avLst/>
          </a:prstGeom>
        </p:spPr>
        <p:txBody>
          <a:bodyPr vert="horz" wrap="square" lIns="0" tIns="98213" rIns="0" bIns="0" rtlCol="0">
            <a:spAutoFit/>
          </a:bodyPr>
          <a:lstStyle/>
          <a:p>
            <a:pPr marL="485128" indent="-469042">
              <a:spcBef>
                <a:spcPts val="773"/>
              </a:spcBef>
              <a:buChar char="●"/>
              <a:tabLst>
                <a:tab pos="485128" algn="l"/>
                <a:tab pos="485975" algn="l"/>
              </a:tabLst>
            </a:pPr>
            <a:r>
              <a:rPr sz="2133" dirty="0">
                <a:solidFill>
                  <a:srgbClr val="595959"/>
                </a:solidFill>
                <a:latin typeface="Arial"/>
                <a:cs typeface="Arial"/>
              </a:rPr>
              <a:t>No</a:t>
            </a:r>
            <a:r>
              <a:rPr sz="2133" spc="-33" dirty="0">
                <a:solidFill>
                  <a:srgbClr val="595959"/>
                </a:solidFill>
                <a:latin typeface="Arial"/>
                <a:cs typeface="Arial"/>
              </a:rPr>
              <a:t> </a:t>
            </a:r>
            <a:r>
              <a:rPr sz="2133" dirty="0">
                <a:solidFill>
                  <a:srgbClr val="595959"/>
                </a:solidFill>
                <a:latin typeface="Arial"/>
                <a:cs typeface="Arial"/>
              </a:rPr>
              <a:t>employees,</a:t>
            </a:r>
            <a:r>
              <a:rPr sz="2133" spc="-33" dirty="0">
                <a:solidFill>
                  <a:srgbClr val="595959"/>
                </a:solidFill>
                <a:latin typeface="Arial"/>
                <a:cs typeface="Arial"/>
              </a:rPr>
              <a:t> </a:t>
            </a:r>
            <a:r>
              <a:rPr sz="2133" dirty="0">
                <a:solidFill>
                  <a:srgbClr val="595959"/>
                </a:solidFill>
                <a:latin typeface="Arial"/>
                <a:cs typeface="Arial"/>
              </a:rPr>
              <a:t>no</a:t>
            </a:r>
            <a:r>
              <a:rPr sz="2133" spc="-27" dirty="0">
                <a:solidFill>
                  <a:srgbClr val="595959"/>
                </a:solidFill>
                <a:latin typeface="Arial"/>
                <a:cs typeface="Arial"/>
              </a:rPr>
              <a:t> </a:t>
            </a:r>
            <a:r>
              <a:rPr sz="2133" spc="-13" dirty="0">
                <a:solidFill>
                  <a:srgbClr val="595959"/>
                </a:solidFill>
                <a:latin typeface="Arial"/>
                <a:cs typeface="Arial"/>
              </a:rPr>
              <a:t>profit</a:t>
            </a:r>
            <a:endParaRPr sz="2133">
              <a:latin typeface="Arial"/>
              <a:cs typeface="Arial"/>
            </a:endParaRPr>
          </a:p>
          <a:p>
            <a:pPr marL="485128" indent="-469042">
              <a:spcBef>
                <a:spcPts val="640"/>
              </a:spcBef>
              <a:buChar char="●"/>
              <a:tabLst>
                <a:tab pos="485128" algn="l"/>
                <a:tab pos="485975" algn="l"/>
              </a:tabLst>
            </a:pPr>
            <a:r>
              <a:rPr sz="2133" dirty="0">
                <a:solidFill>
                  <a:srgbClr val="595959"/>
                </a:solidFill>
                <a:latin typeface="Arial"/>
                <a:cs typeface="Arial"/>
              </a:rPr>
              <a:t>Alice</a:t>
            </a:r>
            <a:r>
              <a:rPr sz="2133" spc="-40" dirty="0">
                <a:solidFill>
                  <a:srgbClr val="595959"/>
                </a:solidFill>
                <a:latin typeface="Arial"/>
                <a:cs typeface="Arial"/>
              </a:rPr>
              <a:t> </a:t>
            </a:r>
            <a:r>
              <a:rPr sz="2133" dirty="0">
                <a:solidFill>
                  <a:srgbClr val="595959"/>
                </a:solidFill>
                <a:latin typeface="Arial"/>
                <a:cs typeface="Arial"/>
              </a:rPr>
              <a:t>alone</a:t>
            </a:r>
            <a:r>
              <a:rPr sz="2133" spc="-20" dirty="0">
                <a:solidFill>
                  <a:srgbClr val="595959"/>
                </a:solidFill>
                <a:latin typeface="Arial"/>
                <a:cs typeface="Arial"/>
              </a:rPr>
              <a:t> </a:t>
            </a:r>
            <a:r>
              <a:rPr sz="2133" dirty="0">
                <a:solidFill>
                  <a:srgbClr val="595959"/>
                </a:solidFill>
                <a:latin typeface="Arial"/>
                <a:cs typeface="Arial"/>
              </a:rPr>
              <a:t>makes</a:t>
            </a:r>
            <a:r>
              <a:rPr sz="2133" spc="-20" dirty="0">
                <a:solidFill>
                  <a:srgbClr val="595959"/>
                </a:solidFill>
                <a:latin typeface="Arial"/>
                <a:cs typeface="Arial"/>
              </a:rPr>
              <a:t> </a:t>
            </a:r>
            <a:r>
              <a:rPr sz="2133" dirty="0">
                <a:solidFill>
                  <a:srgbClr val="595959"/>
                </a:solidFill>
                <a:latin typeface="Arial"/>
                <a:cs typeface="Arial"/>
              </a:rPr>
              <a:t>20</a:t>
            </a:r>
            <a:r>
              <a:rPr sz="2133" spc="-27" dirty="0">
                <a:solidFill>
                  <a:srgbClr val="595959"/>
                </a:solidFill>
                <a:latin typeface="Arial"/>
                <a:cs typeface="Arial"/>
              </a:rPr>
              <a:t> </a:t>
            </a:r>
            <a:r>
              <a:rPr sz="2133" dirty="0">
                <a:solidFill>
                  <a:srgbClr val="595959"/>
                </a:solidFill>
                <a:latin typeface="Arial"/>
                <a:cs typeface="Arial"/>
              </a:rPr>
              <a:t>units</a:t>
            </a:r>
            <a:r>
              <a:rPr sz="2133" spc="-20" dirty="0">
                <a:solidFill>
                  <a:srgbClr val="595959"/>
                </a:solidFill>
                <a:latin typeface="Arial"/>
                <a:cs typeface="Arial"/>
              </a:rPr>
              <a:t> </a:t>
            </a:r>
            <a:r>
              <a:rPr sz="2133" dirty="0">
                <a:solidFill>
                  <a:srgbClr val="595959"/>
                </a:solidFill>
                <a:latin typeface="Arial"/>
                <a:cs typeface="Arial"/>
              </a:rPr>
              <a:t>of</a:t>
            </a:r>
            <a:r>
              <a:rPr sz="2133" spc="-20" dirty="0">
                <a:solidFill>
                  <a:srgbClr val="595959"/>
                </a:solidFill>
                <a:latin typeface="Arial"/>
                <a:cs typeface="Arial"/>
              </a:rPr>
              <a:t> </a:t>
            </a:r>
            <a:r>
              <a:rPr sz="2133" spc="-13" dirty="0">
                <a:solidFill>
                  <a:srgbClr val="595959"/>
                </a:solidFill>
                <a:latin typeface="Arial"/>
                <a:cs typeface="Arial"/>
              </a:rPr>
              <a:t>profit</a:t>
            </a:r>
            <a:endParaRPr sz="2133">
              <a:latin typeface="Arial"/>
              <a:cs typeface="Arial"/>
            </a:endParaRPr>
          </a:p>
          <a:p>
            <a:pPr marL="485128" indent="-469042">
              <a:spcBef>
                <a:spcPts val="640"/>
              </a:spcBef>
              <a:buChar char="●"/>
              <a:tabLst>
                <a:tab pos="485128" algn="l"/>
                <a:tab pos="485975" algn="l"/>
              </a:tabLst>
            </a:pPr>
            <a:r>
              <a:rPr sz="2133" dirty="0">
                <a:solidFill>
                  <a:srgbClr val="595959"/>
                </a:solidFill>
                <a:latin typeface="Arial"/>
                <a:cs typeface="Arial"/>
              </a:rPr>
              <a:t>Bob</a:t>
            </a:r>
            <a:r>
              <a:rPr sz="2133" spc="-20" dirty="0">
                <a:solidFill>
                  <a:srgbClr val="595959"/>
                </a:solidFill>
                <a:latin typeface="Arial"/>
                <a:cs typeface="Arial"/>
              </a:rPr>
              <a:t> </a:t>
            </a:r>
            <a:r>
              <a:rPr sz="2133" dirty="0">
                <a:solidFill>
                  <a:srgbClr val="595959"/>
                </a:solidFill>
                <a:latin typeface="Arial"/>
                <a:cs typeface="Arial"/>
              </a:rPr>
              <a:t>alone</a:t>
            </a:r>
            <a:r>
              <a:rPr sz="2133" spc="-20" dirty="0">
                <a:solidFill>
                  <a:srgbClr val="595959"/>
                </a:solidFill>
                <a:latin typeface="Arial"/>
                <a:cs typeface="Arial"/>
              </a:rPr>
              <a:t> </a:t>
            </a:r>
            <a:r>
              <a:rPr sz="2133" dirty="0">
                <a:solidFill>
                  <a:srgbClr val="595959"/>
                </a:solidFill>
                <a:latin typeface="Arial"/>
                <a:cs typeface="Arial"/>
              </a:rPr>
              <a:t>makes</a:t>
            </a:r>
            <a:r>
              <a:rPr sz="2133" spc="-20" dirty="0">
                <a:solidFill>
                  <a:srgbClr val="595959"/>
                </a:solidFill>
                <a:latin typeface="Arial"/>
                <a:cs typeface="Arial"/>
              </a:rPr>
              <a:t> </a:t>
            </a:r>
            <a:r>
              <a:rPr sz="2133" dirty="0">
                <a:solidFill>
                  <a:srgbClr val="595959"/>
                </a:solidFill>
                <a:latin typeface="Arial"/>
                <a:cs typeface="Arial"/>
              </a:rPr>
              <a:t>10</a:t>
            </a:r>
            <a:r>
              <a:rPr sz="2133" spc="-20" dirty="0">
                <a:solidFill>
                  <a:srgbClr val="595959"/>
                </a:solidFill>
                <a:latin typeface="Arial"/>
                <a:cs typeface="Arial"/>
              </a:rPr>
              <a:t> </a:t>
            </a:r>
            <a:r>
              <a:rPr sz="2133" dirty="0">
                <a:solidFill>
                  <a:srgbClr val="595959"/>
                </a:solidFill>
                <a:latin typeface="Arial"/>
                <a:cs typeface="Arial"/>
              </a:rPr>
              <a:t>units</a:t>
            </a:r>
            <a:r>
              <a:rPr sz="2133" spc="-20" dirty="0">
                <a:solidFill>
                  <a:srgbClr val="595959"/>
                </a:solidFill>
                <a:latin typeface="Arial"/>
                <a:cs typeface="Arial"/>
              </a:rPr>
              <a:t> </a:t>
            </a:r>
            <a:r>
              <a:rPr sz="2133" dirty="0">
                <a:solidFill>
                  <a:srgbClr val="595959"/>
                </a:solidFill>
                <a:latin typeface="Arial"/>
                <a:cs typeface="Arial"/>
              </a:rPr>
              <a:t>of</a:t>
            </a:r>
            <a:r>
              <a:rPr sz="2133" spc="-20" dirty="0">
                <a:solidFill>
                  <a:srgbClr val="595959"/>
                </a:solidFill>
                <a:latin typeface="Arial"/>
                <a:cs typeface="Arial"/>
              </a:rPr>
              <a:t> </a:t>
            </a:r>
            <a:r>
              <a:rPr sz="2133" spc="-13" dirty="0">
                <a:solidFill>
                  <a:srgbClr val="595959"/>
                </a:solidFill>
                <a:latin typeface="Arial"/>
                <a:cs typeface="Arial"/>
              </a:rPr>
              <a:t>profit</a:t>
            </a:r>
            <a:endParaRPr sz="2133">
              <a:latin typeface="Arial"/>
              <a:cs typeface="Arial"/>
            </a:endParaRPr>
          </a:p>
          <a:p>
            <a:pPr marL="485128" indent="-469042">
              <a:spcBef>
                <a:spcPts val="640"/>
              </a:spcBef>
              <a:buChar char="●"/>
              <a:tabLst>
                <a:tab pos="485128" algn="l"/>
                <a:tab pos="485975" algn="l"/>
              </a:tabLst>
            </a:pPr>
            <a:r>
              <a:rPr sz="2133" dirty="0">
                <a:solidFill>
                  <a:srgbClr val="595959"/>
                </a:solidFill>
                <a:latin typeface="Arial"/>
                <a:cs typeface="Arial"/>
              </a:rPr>
              <a:t>Alice</a:t>
            </a:r>
            <a:r>
              <a:rPr sz="2133" spc="-33" dirty="0">
                <a:solidFill>
                  <a:srgbClr val="595959"/>
                </a:solidFill>
                <a:latin typeface="Arial"/>
                <a:cs typeface="Arial"/>
              </a:rPr>
              <a:t> </a:t>
            </a:r>
            <a:r>
              <a:rPr sz="2133" dirty="0">
                <a:solidFill>
                  <a:srgbClr val="595959"/>
                </a:solidFill>
                <a:latin typeface="Arial"/>
                <a:cs typeface="Arial"/>
              </a:rPr>
              <a:t>and</a:t>
            </a:r>
            <a:r>
              <a:rPr sz="2133" spc="-20" dirty="0">
                <a:solidFill>
                  <a:srgbClr val="595959"/>
                </a:solidFill>
                <a:latin typeface="Arial"/>
                <a:cs typeface="Arial"/>
              </a:rPr>
              <a:t> </a:t>
            </a:r>
            <a:r>
              <a:rPr sz="2133" dirty="0">
                <a:solidFill>
                  <a:srgbClr val="595959"/>
                </a:solidFill>
                <a:latin typeface="Arial"/>
                <a:cs typeface="Arial"/>
              </a:rPr>
              <a:t>Bob</a:t>
            </a:r>
            <a:r>
              <a:rPr sz="2133" spc="-20" dirty="0">
                <a:solidFill>
                  <a:srgbClr val="595959"/>
                </a:solidFill>
                <a:latin typeface="Arial"/>
                <a:cs typeface="Arial"/>
              </a:rPr>
              <a:t> </a:t>
            </a:r>
            <a:r>
              <a:rPr sz="2133" dirty="0">
                <a:solidFill>
                  <a:srgbClr val="595959"/>
                </a:solidFill>
                <a:latin typeface="Arial"/>
                <a:cs typeface="Arial"/>
              </a:rPr>
              <a:t>make</a:t>
            </a:r>
            <a:r>
              <a:rPr sz="2133" spc="-20" dirty="0">
                <a:solidFill>
                  <a:srgbClr val="595959"/>
                </a:solidFill>
                <a:latin typeface="Arial"/>
                <a:cs typeface="Arial"/>
              </a:rPr>
              <a:t> </a:t>
            </a:r>
            <a:r>
              <a:rPr sz="2133" dirty="0">
                <a:solidFill>
                  <a:srgbClr val="595959"/>
                </a:solidFill>
                <a:latin typeface="Arial"/>
                <a:cs typeface="Arial"/>
              </a:rPr>
              <a:t>50</a:t>
            </a:r>
            <a:r>
              <a:rPr sz="2133" spc="-20" dirty="0">
                <a:solidFill>
                  <a:srgbClr val="595959"/>
                </a:solidFill>
                <a:latin typeface="Arial"/>
                <a:cs typeface="Arial"/>
              </a:rPr>
              <a:t> </a:t>
            </a:r>
            <a:r>
              <a:rPr sz="2133" dirty="0">
                <a:solidFill>
                  <a:srgbClr val="595959"/>
                </a:solidFill>
                <a:latin typeface="Arial"/>
                <a:cs typeface="Arial"/>
              </a:rPr>
              <a:t>units</a:t>
            </a:r>
            <a:r>
              <a:rPr sz="2133" spc="-20" dirty="0">
                <a:solidFill>
                  <a:srgbClr val="595959"/>
                </a:solidFill>
                <a:latin typeface="Arial"/>
                <a:cs typeface="Arial"/>
              </a:rPr>
              <a:t> </a:t>
            </a:r>
            <a:r>
              <a:rPr sz="2133" dirty="0">
                <a:solidFill>
                  <a:srgbClr val="595959"/>
                </a:solidFill>
                <a:latin typeface="Arial"/>
                <a:cs typeface="Arial"/>
              </a:rPr>
              <a:t>of</a:t>
            </a:r>
            <a:r>
              <a:rPr sz="2133" spc="-20" dirty="0">
                <a:solidFill>
                  <a:srgbClr val="595959"/>
                </a:solidFill>
                <a:latin typeface="Arial"/>
                <a:cs typeface="Arial"/>
              </a:rPr>
              <a:t> </a:t>
            </a:r>
            <a:r>
              <a:rPr sz="2133" spc="-13" dirty="0">
                <a:solidFill>
                  <a:srgbClr val="595959"/>
                </a:solidFill>
                <a:latin typeface="Arial"/>
                <a:cs typeface="Arial"/>
              </a:rPr>
              <a:t>profit</a:t>
            </a:r>
            <a:endParaRPr sz="2133">
              <a:latin typeface="Arial"/>
              <a:cs typeface="Arial"/>
            </a:endParaRPr>
          </a:p>
        </p:txBody>
      </p:sp>
      <p:sp>
        <p:nvSpPr>
          <p:cNvPr id="5" name="object 5"/>
          <p:cNvSpPr txBox="1"/>
          <p:nvPr/>
        </p:nvSpPr>
        <p:spPr>
          <a:xfrm>
            <a:off x="5966357" y="1897482"/>
            <a:ext cx="2523913" cy="1642928"/>
          </a:xfrm>
          <a:prstGeom prst="rect">
            <a:avLst/>
          </a:prstGeom>
        </p:spPr>
        <p:txBody>
          <a:bodyPr vert="horz" wrap="square" lIns="0" tIns="98213" rIns="0" bIns="0" rtlCol="0">
            <a:spAutoFit/>
          </a:bodyPr>
          <a:lstStyle/>
          <a:p>
            <a:pPr marL="58419">
              <a:spcBef>
                <a:spcPts val="773"/>
              </a:spcBef>
            </a:pPr>
            <a:r>
              <a:rPr sz="2133" dirty="0">
                <a:solidFill>
                  <a:srgbClr val="595959"/>
                </a:solidFill>
                <a:latin typeface="Arial"/>
                <a:cs typeface="Arial"/>
              </a:rPr>
              <a:t>[v({})</a:t>
            </a:r>
            <a:r>
              <a:rPr sz="2133" spc="-20" dirty="0">
                <a:solidFill>
                  <a:srgbClr val="595959"/>
                </a:solidFill>
                <a:latin typeface="Arial"/>
                <a:cs typeface="Arial"/>
              </a:rPr>
              <a:t> </a:t>
            </a:r>
            <a:r>
              <a:rPr sz="2133" dirty="0">
                <a:solidFill>
                  <a:srgbClr val="595959"/>
                </a:solidFill>
                <a:latin typeface="Arial"/>
                <a:cs typeface="Arial"/>
              </a:rPr>
              <a:t>=</a:t>
            </a:r>
            <a:r>
              <a:rPr sz="2133" spc="-13" dirty="0">
                <a:solidFill>
                  <a:srgbClr val="595959"/>
                </a:solidFill>
                <a:latin typeface="Arial"/>
                <a:cs typeface="Arial"/>
              </a:rPr>
              <a:t> </a:t>
            </a:r>
            <a:r>
              <a:rPr sz="2133" spc="-33" dirty="0">
                <a:solidFill>
                  <a:srgbClr val="595959"/>
                </a:solidFill>
                <a:latin typeface="Arial"/>
                <a:cs typeface="Arial"/>
              </a:rPr>
              <a:t>0]</a:t>
            </a:r>
            <a:endParaRPr sz="2133">
              <a:latin typeface="Arial"/>
              <a:cs typeface="Arial"/>
            </a:endParaRPr>
          </a:p>
          <a:p>
            <a:pPr marL="46566">
              <a:spcBef>
                <a:spcPts val="640"/>
              </a:spcBef>
            </a:pPr>
            <a:r>
              <a:rPr sz="2133" dirty="0">
                <a:solidFill>
                  <a:srgbClr val="595959"/>
                </a:solidFill>
                <a:latin typeface="Arial"/>
                <a:cs typeface="Arial"/>
              </a:rPr>
              <a:t>[v({Alice})</a:t>
            </a:r>
            <a:r>
              <a:rPr sz="2133" spc="-33" dirty="0">
                <a:solidFill>
                  <a:srgbClr val="595959"/>
                </a:solidFill>
                <a:latin typeface="Arial"/>
                <a:cs typeface="Arial"/>
              </a:rPr>
              <a:t> </a:t>
            </a:r>
            <a:r>
              <a:rPr sz="2133" dirty="0">
                <a:solidFill>
                  <a:srgbClr val="595959"/>
                </a:solidFill>
                <a:latin typeface="Arial"/>
                <a:cs typeface="Arial"/>
              </a:rPr>
              <a:t>=</a:t>
            </a:r>
            <a:r>
              <a:rPr sz="2133" spc="-33" dirty="0">
                <a:solidFill>
                  <a:srgbClr val="595959"/>
                </a:solidFill>
                <a:latin typeface="Arial"/>
                <a:cs typeface="Arial"/>
              </a:rPr>
              <a:t> 20]</a:t>
            </a:r>
            <a:endParaRPr sz="2133">
              <a:latin typeface="Arial"/>
              <a:cs typeface="Arial"/>
            </a:endParaRPr>
          </a:p>
          <a:p>
            <a:pPr marL="16933">
              <a:spcBef>
                <a:spcPts val="640"/>
              </a:spcBef>
            </a:pPr>
            <a:r>
              <a:rPr sz="2133" dirty="0">
                <a:solidFill>
                  <a:srgbClr val="595959"/>
                </a:solidFill>
                <a:latin typeface="Arial"/>
                <a:cs typeface="Arial"/>
              </a:rPr>
              <a:t>[v({Bob})</a:t>
            </a:r>
            <a:r>
              <a:rPr sz="2133" spc="-27" dirty="0">
                <a:solidFill>
                  <a:srgbClr val="595959"/>
                </a:solidFill>
                <a:latin typeface="Arial"/>
                <a:cs typeface="Arial"/>
              </a:rPr>
              <a:t> </a:t>
            </a:r>
            <a:r>
              <a:rPr sz="2133" dirty="0">
                <a:solidFill>
                  <a:srgbClr val="595959"/>
                </a:solidFill>
                <a:latin typeface="Arial"/>
                <a:cs typeface="Arial"/>
              </a:rPr>
              <a:t>=</a:t>
            </a:r>
            <a:r>
              <a:rPr sz="2133" spc="-27" dirty="0">
                <a:solidFill>
                  <a:srgbClr val="595959"/>
                </a:solidFill>
                <a:latin typeface="Arial"/>
                <a:cs typeface="Arial"/>
              </a:rPr>
              <a:t> </a:t>
            </a:r>
            <a:r>
              <a:rPr sz="2133" spc="-33" dirty="0">
                <a:solidFill>
                  <a:srgbClr val="595959"/>
                </a:solidFill>
                <a:latin typeface="Arial"/>
                <a:cs typeface="Arial"/>
              </a:rPr>
              <a:t>10]</a:t>
            </a:r>
            <a:endParaRPr sz="2133">
              <a:latin typeface="Arial"/>
              <a:cs typeface="Arial"/>
            </a:endParaRPr>
          </a:p>
          <a:p>
            <a:pPr marL="32173">
              <a:spcBef>
                <a:spcPts val="640"/>
              </a:spcBef>
            </a:pPr>
            <a:r>
              <a:rPr sz="2133" dirty="0">
                <a:solidFill>
                  <a:srgbClr val="595959"/>
                </a:solidFill>
                <a:latin typeface="Arial"/>
                <a:cs typeface="Arial"/>
              </a:rPr>
              <a:t>[v({Alice,</a:t>
            </a:r>
            <a:r>
              <a:rPr sz="2133" spc="-33" dirty="0">
                <a:solidFill>
                  <a:srgbClr val="595959"/>
                </a:solidFill>
                <a:latin typeface="Arial"/>
                <a:cs typeface="Arial"/>
              </a:rPr>
              <a:t> </a:t>
            </a:r>
            <a:r>
              <a:rPr sz="2133" dirty="0">
                <a:solidFill>
                  <a:srgbClr val="595959"/>
                </a:solidFill>
                <a:latin typeface="Arial"/>
                <a:cs typeface="Arial"/>
              </a:rPr>
              <a:t>Bob})</a:t>
            </a:r>
            <a:r>
              <a:rPr sz="2133" spc="-33" dirty="0">
                <a:solidFill>
                  <a:srgbClr val="595959"/>
                </a:solidFill>
                <a:latin typeface="Arial"/>
                <a:cs typeface="Arial"/>
              </a:rPr>
              <a:t> </a:t>
            </a:r>
            <a:r>
              <a:rPr sz="2133" dirty="0">
                <a:solidFill>
                  <a:srgbClr val="595959"/>
                </a:solidFill>
                <a:latin typeface="Arial"/>
                <a:cs typeface="Arial"/>
              </a:rPr>
              <a:t>=</a:t>
            </a:r>
            <a:r>
              <a:rPr sz="2133" spc="-27" dirty="0">
                <a:solidFill>
                  <a:srgbClr val="595959"/>
                </a:solidFill>
                <a:latin typeface="Arial"/>
                <a:cs typeface="Arial"/>
              </a:rPr>
              <a:t> </a:t>
            </a:r>
            <a:r>
              <a:rPr sz="2133" spc="-33" dirty="0">
                <a:solidFill>
                  <a:srgbClr val="595959"/>
                </a:solidFill>
                <a:latin typeface="Arial"/>
                <a:cs typeface="Arial"/>
              </a:rPr>
              <a:t>50]</a:t>
            </a:r>
            <a:endParaRPr sz="2133">
              <a:latin typeface="Arial"/>
              <a:cs typeface="Arial"/>
            </a:endParaRPr>
          </a:p>
        </p:txBody>
      </p:sp>
      <p:sp>
        <p:nvSpPr>
          <p:cNvPr id="6" name="object 6"/>
          <p:cNvSpPr txBox="1"/>
          <p:nvPr/>
        </p:nvSpPr>
        <p:spPr>
          <a:xfrm>
            <a:off x="512967" y="3768107"/>
            <a:ext cx="4364567" cy="386430"/>
          </a:xfrm>
          <a:prstGeom prst="rect">
            <a:avLst/>
          </a:prstGeom>
        </p:spPr>
        <p:txBody>
          <a:bodyPr vert="horz" wrap="square" lIns="0" tIns="16933" rIns="0" bIns="0" rtlCol="0">
            <a:spAutoFit/>
          </a:bodyPr>
          <a:lstStyle/>
          <a:p>
            <a:pPr marL="16933">
              <a:spcBef>
                <a:spcPts val="133"/>
              </a:spcBef>
            </a:pPr>
            <a:r>
              <a:rPr sz="2400" b="1" dirty="0">
                <a:solidFill>
                  <a:srgbClr val="595959"/>
                </a:solidFill>
                <a:latin typeface="Arial"/>
                <a:cs typeface="Arial"/>
              </a:rPr>
              <a:t>What</a:t>
            </a:r>
            <a:r>
              <a:rPr sz="2400" b="1" spc="-47" dirty="0">
                <a:solidFill>
                  <a:srgbClr val="595959"/>
                </a:solidFill>
                <a:latin typeface="Arial"/>
                <a:cs typeface="Arial"/>
              </a:rPr>
              <a:t> </a:t>
            </a:r>
            <a:r>
              <a:rPr sz="2400" b="1" dirty="0">
                <a:solidFill>
                  <a:srgbClr val="595959"/>
                </a:solidFill>
                <a:latin typeface="Arial"/>
                <a:cs typeface="Arial"/>
              </a:rPr>
              <a:t>should</a:t>
            </a:r>
            <a:r>
              <a:rPr sz="2400" b="1" spc="-33" dirty="0">
                <a:solidFill>
                  <a:srgbClr val="595959"/>
                </a:solidFill>
                <a:latin typeface="Arial"/>
                <a:cs typeface="Arial"/>
              </a:rPr>
              <a:t> </a:t>
            </a:r>
            <a:r>
              <a:rPr sz="2400" b="1" dirty="0">
                <a:solidFill>
                  <a:srgbClr val="595959"/>
                </a:solidFill>
                <a:latin typeface="Arial"/>
                <a:cs typeface="Arial"/>
              </a:rPr>
              <a:t>the</a:t>
            </a:r>
            <a:r>
              <a:rPr sz="2400" b="1" spc="-33" dirty="0">
                <a:solidFill>
                  <a:srgbClr val="595959"/>
                </a:solidFill>
                <a:latin typeface="Arial"/>
                <a:cs typeface="Arial"/>
              </a:rPr>
              <a:t> </a:t>
            </a:r>
            <a:r>
              <a:rPr sz="2400" b="1" dirty="0">
                <a:solidFill>
                  <a:srgbClr val="595959"/>
                </a:solidFill>
                <a:latin typeface="Arial"/>
                <a:cs typeface="Arial"/>
              </a:rPr>
              <a:t>bonuses</a:t>
            </a:r>
            <a:r>
              <a:rPr sz="2400" b="1" spc="-27" dirty="0">
                <a:solidFill>
                  <a:srgbClr val="595959"/>
                </a:solidFill>
                <a:latin typeface="Arial"/>
                <a:cs typeface="Arial"/>
              </a:rPr>
              <a:t> </a:t>
            </a:r>
            <a:r>
              <a:rPr sz="2400" b="1" spc="-33" dirty="0">
                <a:solidFill>
                  <a:srgbClr val="595959"/>
                </a:solidFill>
                <a:latin typeface="Arial"/>
                <a:cs typeface="Arial"/>
              </a:rPr>
              <a:t>be?</a:t>
            </a:r>
            <a:endParaRPr sz="2400">
              <a:latin typeface="Arial"/>
              <a:cs typeface="Arial"/>
            </a:endParaRPr>
          </a:p>
        </p:txBody>
      </p:sp>
      <p:graphicFrame>
        <p:nvGraphicFramePr>
          <p:cNvPr id="7" name="object 7"/>
          <p:cNvGraphicFramePr>
            <a:graphicFrameLocks noGrp="1"/>
          </p:cNvGraphicFramePr>
          <p:nvPr/>
        </p:nvGraphicFramePr>
        <p:xfrm>
          <a:off x="567201" y="4425001"/>
          <a:ext cx="7243233" cy="2161539"/>
        </p:xfrm>
        <a:graphic>
          <a:graphicData uri="http://schemas.openxmlformats.org/drawingml/2006/table">
            <a:tbl>
              <a:tblPr firstRow="1" bandRow="1">
                <a:tableStyleId>{2D5ABB26-0587-4C30-8999-92F81FD0307C}</a:tableStyleId>
              </a:tblPr>
              <a:tblGrid>
                <a:gridCol w="2004907">
                  <a:extLst>
                    <a:ext uri="{9D8B030D-6E8A-4147-A177-3AD203B41FA5}">
                      <a16:colId xmlns:a16="http://schemas.microsoft.com/office/drawing/2014/main" val="20000"/>
                    </a:ext>
                  </a:extLst>
                </a:gridCol>
                <a:gridCol w="2409613">
                  <a:extLst>
                    <a:ext uri="{9D8B030D-6E8A-4147-A177-3AD203B41FA5}">
                      <a16:colId xmlns:a16="http://schemas.microsoft.com/office/drawing/2014/main" val="20001"/>
                    </a:ext>
                  </a:extLst>
                </a:gridCol>
                <a:gridCol w="2828713">
                  <a:extLst>
                    <a:ext uri="{9D8B030D-6E8A-4147-A177-3AD203B41FA5}">
                      <a16:colId xmlns:a16="http://schemas.microsoft.com/office/drawing/2014/main" val="20002"/>
                    </a:ext>
                  </a:extLst>
                </a:gridCol>
              </a:tblGrid>
              <a:tr h="594360">
                <a:tc>
                  <a:txBody>
                    <a:bodyPr/>
                    <a:lstStyle/>
                    <a:p>
                      <a:pPr marL="85725">
                        <a:lnSpc>
                          <a:spcPct val="100000"/>
                        </a:lnSpc>
                        <a:spcBef>
                          <a:spcPts val="620"/>
                        </a:spcBef>
                      </a:pPr>
                      <a:r>
                        <a:rPr sz="1900" b="1" spc="-10" dirty="0">
                          <a:solidFill>
                            <a:srgbClr val="595959"/>
                          </a:solidFill>
                          <a:latin typeface="Arial"/>
                          <a:cs typeface="Arial"/>
                        </a:rPr>
                        <a:t>Permutation</a:t>
                      </a:r>
                      <a:endParaRPr sz="1900">
                        <a:latin typeface="Arial"/>
                        <a:cs typeface="Arial"/>
                      </a:endParaRPr>
                    </a:p>
                  </a:txBody>
                  <a:tcPr marL="0" marR="0" marT="104987"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tc>
                  <a:txBody>
                    <a:bodyPr/>
                    <a:lstStyle/>
                    <a:p>
                      <a:pPr marL="85725">
                        <a:lnSpc>
                          <a:spcPct val="100000"/>
                        </a:lnSpc>
                        <a:spcBef>
                          <a:spcPts val="620"/>
                        </a:spcBef>
                      </a:pPr>
                      <a:r>
                        <a:rPr sz="1900" b="1" dirty="0">
                          <a:solidFill>
                            <a:srgbClr val="595959"/>
                          </a:solidFill>
                          <a:latin typeface="Arial"/>
                          <a:cs typeface="Arial"/>
                        </a:rPr>
                        <a:t>Marginal</a:t>
                      </a:r>
                      <a:r>
                        <a:rPr sz="1900" b="1" spc="-20" dirty="0">
                          <a:solidFill>
                            <a:srgbClr val="595959"/>
                          </a:solidFill>
                          <a:latin typeface="Arial"/>
                          <a:cs typeface="Arial"/>
                        </a:rPr>
                        <a:t> </a:t>
                      </a:r>
                      <a:r>
                        <a:rPr sz="1900" b="1" dirty="0">
                          <a:solidFill>
                            <a:srgbClr val="595959"/>
                          </a:solidFill>
                          <a:latin typeface="Arial"/>
                          <a:cs typeface="Arial"/>
                        </a:rPr>
                        <a:t>for</a:t>
                      </a:r>
                      <a:r>
                        <a:rPr sz="1900" b="1" spc="-65" dirty="0">
                          <a:solidFill>
                            <a:srgbClr val="595959"/>
                          </a:solidFill>
                          <a:latin typeface="Arial"/>
                          <a:cs typeface="Arial"/>
                        </a:rPr>
                        <a:t> </a:t>
                      </a:r>
                      <a:r>
                        <a:rPr sz="1900" b="1" spc="-10" dirty="0">
                          <a:solidFill>
                            <a:srgbClr val="595959"/>
                          </a:solidFill>
                          <a:latin typeface="Arial"/>
                          <a:cs typeface="Arial"/>
                        </a:rPr>
                        <a:t>Alice</a:t>
                      </a:r>
                      <a:endParaRPr sz="1900">
                        <a:latin typeface="Arial"/>
                        <a:cs typeface="Arial"/>
                      </a:endParaRPr>
                    </a:p>
                  </a:txBody>
                  <a:tcPr marL="0" marR="0" marT="104987"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tc>
                  <a:txBody>
                    <a:bodyPr/>
                    <a:lstStyle/>
                    <a:p>
                      <a:pPr marL="85725">
                        <a:lnSpc>
                          <a:spcPct val="100000"/>
                        </a:lnSpc>
                        <a:spcBef>
                          <a:spcPts val="620"/>
                        </a:spcBef>
                      </a:pPr>
                      <a:r>
                        <a:rPr sz="1900" b="1" dirty="0">
                          <a:solidFill>
                            <a:srgbClr val="595959"/>
                          </a:solidFill>
                          <a:latin typeface="Arial"/>
                          <a:cs typeface="Arial"/>
                        </a:rPr>
                        <a:t>Marginal</a:t>
                      </a:r>
                      <a:r>
                        <a:rPr sz="1900" b="1" spc="-20" dirty="0">
                          <a:solidFill>
                            <a:srgbClr val="595959"/>
                          </a:solidFill>
                          <a:latin typeface="Arial"/>
                          <a:cs typeface="Arial"/>
                        </a:rPr>
                        <a:t> </a:t>
                      </a:r>
                      <a:r>
                        <a:rPr sz="1900" b="1" dirty="0">
                          <a:solidFill>
                            <a:srgbClr val="595959"/>
                          </a:solidFill>
                          <a:latin typeface="Arial"/>
                          <a:cs typeface="Arial"/>
                        </a:rPr>
                        <a:t>for</a:t>
                      </a:r>
                      <a:r>
                        <a:rPr sz="1900" b="1" spc="-15" dirty="0">
                          <a:solidFill>
                            <a:srgbClr val="595959"/>
                          </a:solidFill>
                          <a:latin typeface="Arial"/>
                          <a:cs typeface="Arial"/>
                        </a:rPr>
                        <a:t> </a:t>
                      </a:r>
                      <a:r>
                        <a:rPr sz="1900" b="1" spc="-25" dirty="0">
                          <a:solidFill>
                            <a:srgbClr val="595959"/>
                          </a:solidFill>
                          <a:latin typeface="Arial"/>
                          <a:cs typeface="Arial"/>
                        </a:rPr>
                        <a:t>Bob</a:t>
                      </a:r>
                      <a:endParaRPr sz="1900">
                        <a:latin typeface="Arial"/>
                        <a:cs typeface="Arial"/>
                      </a:endParaRPr>
                    </a:p>
                  </a:txBody>
                  <a:tcPr marL="0" marR="0" marT="104987"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20"/>
                        </a:spcBef>
                      </a:pPr>
                      <a:r>
                        <a:rPr sz="1900" dirty="0">
                          <a:solidFill>
                            <a:srgbClr val="595959"/>
                          </a:solidFill>
                          <a:latin typeface="Arial"/>
                          <a:cs typeface="Arial"/>
                        </a:rPr>
                        <a:t>Alice,</a:t>
                      </a:r>
                      <a:r>
                        <a:rPr sz="1900" spc="-30" dirty="0">
                          <a:solidFill>
                            <a:srgbClr val="595959"/>
                          </a:solidFill>
                          <a:latin typeface="Arial"/>
                          <a:cs typeface="Arial"/>
                        </a:rPr>
                        <a:t> </a:t>
                      </a:r>
                      <a:r>
                        <a:rPr sz="1900" spc="-25" dirty="0">
                          <a:solidFill>
                            <a:srgbClr val="595959"/>
                          </a:solidFill>
                          <a:latin typeface="Arial"/>
                          <a:cs typeface="Arial"/>
                        </a:rPr>
                        <a:t>Bob</a:t>
                      </a:r>
                      <a:endParaRPr sz="1900">
                        <a:latin typeface="Arial"/>
                        <a:cs typeface="Arial"/>
                      </a:endParaRPr>
                    </a:p>
                  </a:txBody>
                  <a:tcPr marL="0" marR="0" marT="104987"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tc>
                  <a:txBody>
                    <a:bodyPr/>
                    <a:lstStyle/>
                    <a:p>
                      <a:pPr marL="85725">
                        <a:lnSpc>
                          <a:spcPct val="100000"/>
                        </a:lnSpc>
                        <a:spcBef>
                          <a:spcPts val="620"/>
                        </a:spcBef>
                      </a:pPr>
                      <a:r>
                        <a:rPr sz="1900" spc="-25" dirty="0">
                          <a:solidFill>
                            <a:srgbClr val="595959"/>
                          </a:solidFill>
                          <a:latin typeface="Arial"/>
                          <a:cs typeface="Arial"/>
                        </a:rPr>
                        <a:t>20</a:t>
                      </a:r>
                      <a:endParaRPr sz="1900">
                        <a:latin typeface="Arial"/>
                        <a:cs typeface="Arial"/>
                      </a:endParaRPr>
                    </a:p>
                  </a:txBody>
                  <a:tcPr marL="0" marR="0" marT="104987"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tc>
                  <a:txBody>
                    <a:bodyPr/>
                    <a:lstStyle/>
                    <a:p>
                      <a:pPr marL="85725">
                        <a:lnSpc>
                          <a:spcPct val="100000"/>
                        </a:lnSpc>
                        <a:spcBef>
                          <a:spcPts val="620"/>
                        </a:spcBef>
                      </a:pPr>
                      <a:r>
                        <a:rPr sz="1900" spc="-25" dirty="0">
                          <a:solidFill>
                            <a:srgbClr val="595959"/>
                          </a:solidFill>
                          <a:latin typeface="Arial"/>
                          <a:cs typeface="Arial"/>
                        </a:rPr>
                        <a:t>30</a:t>
                      </a:r>
                      <a:endParaRPr sz="1900">
                        <a:latin typeface="Arial"/>
                        <a:cs typeface="Arial"/>
                      </a:endParaRPr>
                    </a:p>
                  </a:txBody>
                  <a:tcPr marL="0" marR="0" marT="104987"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dirty="0">
                          <a:solidFill>
                            <a:srgbClr val="595959"/>
                          </a:solidFill>
                          <a:latin typeface="Arial"/>
                          <a:cs typeface="Arial"/>
                        </a:rPr>
                        <a:t>Bob,</a:t>
                      </a:r>
                      <a:r>
                        <a:rPr sz="1900" spc="-95" dirty="0">
                          <a:solidFill>
                            <a:srgbClr val="595959"/>
                          </a:solidFill>
                          <a:latin typeface="Arial"/>
                          <a:cs typeface="Arial"/>
                        </a:rPr>
                        <a:t> </a:t>
                      </a:r>
                      <a:r>
                        <a:rPr sz="1900" spc="-10" dirty="0">
                          <a:solidFill>
                            <a:srgbClr val="595959"/>
                          </a:solidFill>
                          <a:latin typeface="Arial"/>
                          <a:cs typeface="Arial"/>
                        </a:rPr>
                        <a:t>Alice</a:t>
                      </a:r>
                      <a:endParaRPr sz="1900">
                        <a:latin typeface="Arial"/>
                        <a:cs typeface="Arial"/>
                      </a:endParaRPr>
                    </a:p>
                  </a:txBody>
                  <a:tcPr marL="0" marR="0" marT="104987"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tc>
                  <a:txBody>
                    <a:bodyPr/>
                    <a:lstStyle/>
                    <a:p>
                      <a:pPr marL="85725">
                        <a:lnSpc>
                          <a:spcPct val="100000"/>
                        </a:lnSpc>
                        <a:spcBef>
                          <a:spcPts val="620"/>
                        </a:spcBef>
                      </a:pPr>
                      <a:r>
                        <a:rPr sz="1900" spc="-25" dirty="0">
                          <a:solidFill>
                            <a:srgbClr val="595959"/>
                          </a:solidFill>
                          <a:latin typeface="Arial"/>
                          <a:cs typeface="Arial"/>
                        </a:rPr>
                        <a:t>40</a:t>
                      </a:r>
                      <a:endParaRPr sz="1900">
                        <a:latin typeface="Arial"/>
                        <a:cs typeface="Arial"/>
                      </a:endParaRPr>
                    </a:p>
                  </a:txBody>
                  <a:tcPr marL="0" marR="0" marT="104987"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tc>
                  <a:txBody>
                    <a:bodyPr/>
                    <a:lstStyle/>
                    <a:p>
                      <a:pPr marL="85725">
                        <a:lnSpc>
                          <a:spcPct val="100000"/>
                        </a:lnSpc>
                        <a:spcBef>
                          <a:spcPts val="620"/>
                        </a:spcBef>
                      </a:pPr>
                      <a:r>
                        <a:rPr sz="1900" spc="-25" dirty="0">
                          <a:solidFill>
                            <a:srgbClr val="595959"/>
                          </a:solidFill>
                          <a:latin typeface="Arial"/>
                          <a:cs typeface="Arial"/>
                        </a:rPr>
                        <a:t>10</a:t>
                      </a:r>
                      <a:endParaRPr sz="1900">
                        <a:latin typeface="Arial"/>
                        <a:cs typeface="Arial"/>
                      </a:endParaRPr>
                    </a:p>
                  </a:txBody>
                  <a:tcPr marL="0" marR="0" marT="104987"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15"/>
                        </a:spcBef>
                      </a:pPr>
                      <a:r>
                        <a:rPr sz="1900" b="1" dirty="0">
                          <a:solidFill>
                            <a:srgbClr val="595959"/>
                          </a:solidFill>
                          <a:latin typeface="Arial"/>
                          <a:cs typeface="Arial"/>
                        </a:rPr>
                        <a:t>Shapley</a:t>
                      </a:r>
                      <a:r>
                        <a:rPr sz="1900" b="1" spc="-35" dirty="0">
                          <a:solidFill>
                            <a:srgbClr val="595959"/>
                          </a:solidFill>
                          <a:latin typeface="Arial"/>
                          <a:cs typeface="Arial"/>
                        </a:rPr>
                        <a:t> </a:t>
                      </a:r>
                      <a:r>
                        <a:rPr sz="1900" b="1" spc="-10" dirty="0">
                          <a:solidFill>
                            <a:srgbClr val="595959"/>
                          </a:solidFill>
                          <a:latin typeface="Arial"/>
                          <a:cs typeface="Arial"/>
                        </a:rPr>
                        <a:t>Value</a:t>
                      </a:r>
                      <a:endParaRPr sz="1900">
                        <a:latin typeface="Arial"/>
                        <a:cs typeface="Arial"/>
                      </a:endParaRPr>
                    </a:p>
                  </a:txBody>
                  <a:tcPr marL="0" marR="0" marT="104140"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tc>
                  <a:txBody>
                    <a:bodyPr/>
                    <a:lstStyle/>
                    <a:p>
                      <a:pPr marL="85725">
                        <a:lnSpc>
                          <a:spcPct val="100000"/>
                        </a:lnSpc>
                        <a:spcBef>
                          <a:spcPts val="615"/>
                        </a:spcBef>
                      </a:pPr>
                      <a:r>
                        <a:rPr sz="1900" b="1" spc="-25" dirty="0">
                          <a:solidFill>
                            <a:srgbClr val="595959"/>
                          </a:solidFill>
                          <a:latin typeface="Arial"/>
                          <a:cs typeface="Arial"/>
                        </a:rPr>
                        <a:t>30</a:t>
                      </a:r>
                      <a:endParaRPr sz="1900">
                        <a:latin typeface="Arial"/>
                        <a:cs typeface="Arial"/>
                      </a:endParaRPr>
                    </a:p>
                  </a:txBody>
                  <a:tcPr marL="0" marR="0" marT="104140"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tc>
                  <a:txBody>
                    <a:bodyPr/>
                    <a:lstStyle/>
                    <a:p>
                      <a:pPr marL="85725">
                        <a:lnSpc>
                          <a:spcPct val="100000"/>
                        </a:lnSpc>
                        <a:spcBef>
                          <a:spcPts val="615"/>
                        </a:spcBef>
                      </a:pPr>
                      <a:r>
                        <a:rPr sz="1900" b="1" spc="-25" dirty="0">
                          <a:solidFill>
                            <a:srgbClr val="595959"/>
                          </a:solidFill>
                          <a:latin typeface="Arial"/>
                          <a:cs typeface="Arial"/>
                        </a:rPr>
                        <a:t>20</a:t>
                      </a:r>
                      <a:endParaRPr sz="1900">
                        <a:latin typeface="Arial"/>
                        <a:cs typeface="Arial"/>
                      </a:endParaRPr>
                    </a:p>
                  </a:txBody>
                  <a:tcPr marL="0" marR="0" marT="104140" marB="0">
                    <a:lnL w="19050">
                      <a:solidFill>
                        <a:srgbClr val="9E9E9E"/>
                      </a:solidFill>
                      <a:prstDash val="solid"/>
                    </a:lnL>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2666" y="1215407"/>
            <a:ext cx="11161607" cy="3557939"/>
          </a:xfrm>
          <a:prstGeom prst="rect">
            <a:avLst/>
          </a:prstGeom>
        </p:spPr>
        <p:txBody>
          <a:bodyPr vert="horz" wrap="square" lIns="0" tIns="16933" rIns="0" bIns="0" rtlCol="0">
            <a:spAutoFit/>
          </a:bodyPr>
          <a:lstStyle/>
          <a:p>
            <a:pPr marL="16933">
              <a:spcBef>
                <a:spcPts val="133"/>
              </a:spcBef>
            </a:pPr>
            <a:r>
              <a:rPr sz="2400" dirty="0">
                <a:solidFill>
                  <a:srgbClr val="666666"/>
                </a:solidFill>
                <a:latin typeface="Trebuchet MS"/>
                <a:cs typeface="Trebuchet MS"/>
              </a:rPr>
              <a:t>Shapley</a:t>
            </a:r>
            <a:r>
              <a:rPr sz="2400" spc="-113" dirty="0">
                <a:solidFill>
                  <a:srgbClr val="666666"/>
                </a:solidFill>
                <a:latin typeface="Trebuchet MS"/>
                <a:cs typeface="Trebuchet MS"/>
              </a:rPr>
              <a:t> </a:t>
            </a:r>
            <a:r>
              <a:rPr sz="2400" dirty="0">
                <a:solidFill>
                  <a:srgbClr val="666666"/>
                </a:solidFill>
                <a:latin typeface="Trebuchet MS"/>
                <a:cs typeface="Trebuchet MS"/>
              </a:rPr>
              <a:t>values</a:t>
            </a:r>
            <a:r>
              <a:rPr sz="2400" spc="-107" dirty="0">
                <a:solidFill>
                  <a:srgbClr val="666666"/>
                </a:solidFill>
                <a:latin typeface="Trebuchet MS"/>
                <a:cs typeface="Trebuchet MS"/>
              </a:rPr>
              <a:t> </a:t>
            </a:r>
            <a:r>
              <a:rPr sz="2400" spc="-53" dirty="0">
                <a:solidFill>
                  <a:srgbClr val="666666"/>
                </a:solidFill>
                <a:latin typeface="Trebuchet MS"/>
                <a:cs typeface="Trebuchet MS"/>
              </a:rPr>
              <a:t>are</a:t>
            </a:r>
            <a:r>
              <a:rPr sz="2400" spc="-87" dirty="0">
                <a:solidFill>
                  <a:srgbClr val="666666"/>
                </a:solidFill>
                <a:latin typeface="Trebuchet MS"/>
                <a:cs typeface="Trebuchet MS"/>
              </a:rPr>
              <a:t> </a:t>
            </a:r>
            <a:r>
              <a:rPr sz="2400" b="1" spc="-87" dirty="0">
                <a:solidFill>
                  <a:srgbClr val="666666"/>
                </a:solidFill>
                <a:latin typeface="Trebuchet MS"/>
                <a:cs typeface="Trebuchet MS"/>
              </a:rPr>
              <a:t>unique</a:t>
            </a:r>
            <a:r>
              <a:rPr sz="2400" b="1" spc="-113" dirty="0">
                <a:solidFill>
                  <a:srgbClr val="666666"/>
                </a:solidFill>
                <a:latin typeface="Trebuchet MS"/>
                <a:cs typeface="Trebuchet MS"/>
              </a:rPr>
              <a:t> </a:t>
            </a:r>
            <a:r>
              <a:rPr sz="2400" b="1" spc="-100" dirty="0">
                <a:solidFill>
                  <a:srgbClr val="666666"/>
                </a:solidFill>
                <a:latin typeface="Trebuchet MS"/>
                <a:cs typeface="Trebuchet MS"/>
              </a:rPr>
              <a:t>under</a:t>
            </a:r>
            <a:r>
              <a:rPr sz="2400" b="1" spc="-107" dirty="0">
                <a:solidFill>
                  <a:srgbClr val="666666"/>
                </a:solidFill>
                <a:latin typeface="Trebuchet MS"/>
                <a:cs typeface="Trebuchet MS"/>
              </a:rPr>
              <a:t> </a:t>
            </a:r>
            <a:r>
              <a:rPr sz="2400" b="1" spc="-87" dirty="0">
                <a:solidFill>
                  <a:srgbClr val="666666"/>
                </a:solidFill>
                <a:latin typeface="Trebuchet MS"/>
                <a:cs typeface="Trebuchet MS"/>
              </a:rPr>
              <a:t>four</a:t>
            </a:r>
            <a:r>
              <a:rPr sz="2400" b="1" spc="-107" dirty="0">
                <a:solidFill>
                  <a:srgbClr val="666666"/>
                </a:solidFill>
                <a:latin typeface="Trebuchet MS"/>
                <a:cs typeface="Trebuchet MS"/>
              </a:rPr>
              <a:t> </a:t>
            </a:r>
            <a:r>
              <a:rPr sz="2400" b="1" spc="-27" dirty="0">
                <a:solidFill>
                  <a:srgbClr val="666666"/>
                </a:solidFill>
                <a:latin typeface="Trebuchet MS"/>
                <a:cs typeface="Trebuchet MS"/>
              </a:rPr>
              <a:t>simple</a:t>
            </a:r>
            <a:r>
              <a:rPr sz="2400" b="1" spc="-107" dirty="0">
                <a:solidFill>
                  <a:srgbClr val="666666"/>
                </a:solidFill>
                <a:latin typeface="Trebuchet MS"/>
                <a:cs typeface="Trebuchet MS"/>
              </a:rPr>
              <a:t> </a:t>
            </a:r>
            <a:r>
              <a:rPr sz="2400" b="1" spc="-13" dirty="0">
                <a:solidFill>
                  <a:srgbClr val="666666"/>
                </a:solidFill>
                <a:latin typeface="Trebuchet MS"/>
                <a:cs typeface="Trebuchet MS"/>
              </a:rPr>
              <a:t>axioms</a:t>
            </a:r>
            <a:endParaRPr sz="2400">
              <a:latin typeface="Trebuchet MS"/>
              <a:cs typeface="Trebuchet MS"/>
            </a:endParaRPr>
          </a:p>
          <a:p>
            <a:pPr marL="625671" marR="6773" indent="-488514">
              <a:lnSpc>
                <a:spcPct val="114599"/>
              </a:lnSpc>
              <a:spcBef>
                <a:spcPts val="1300"/>
              </a:spcBef>
              <a:buFont typeface="Arial"/>
              <a:buChar char="●"/>
              <a:tabLst>
                <a:tab pos="625671" algn="l"/>
                <a:tab pos="626518" algn="l"/>
              </a:tabLst>
            </a:pPr>
            <a:r>
              <a:rPr sz="2400" b="1" spc="-80" dirty="0">
                <a:solidFill>
                  <a:srgbClr val="666666"/>
                </a:solidFill>
                <a:latin typeface="Trebuchet MS"/>
                <a:cs typeface="Trebuchet MS"/>
              </a:rPr>
              <a:t>Dummy:</a:t>
            </a:r>
            <a:r>
              <a:rPr sz="2400" b="1" spc="-67" dirty="0">
                <a:solidFill>
                  <a:srgbClr val="666666"/>
                </a:solidFill>
                <a:latin typeface="Trebuchet MS"/>
                <a:cs typeface="Trebuchet MS"/>
              </a:rPr>
              <a:t> </a:t>
            </a:r>
            <a:r>
              <a:rPr sz="2400" spc="140" dirty="0">
                <a:solidFill>
                  <a:srgbClr val="666666"/>
                </a:solidFill>
                <a:latin typeface="Trebuchet MS"/>
                <a:cs typeface="Trebuchet MS"/>
              </a:rPr>
              <a:t>A</a:t>
            </a:r>
            <a:r>
              <a:rPr sz="2400" spc="-80" dirty="0">
                <a:solidFill>
                  <a:srgbClr val="666666"/>
                </a:solidFill>
                <a:latin typeface="Trebuchet MS"/>
                <a:cs typeface="Trebuchet MS"/>
              </a:rPr>
              <a:t> </a:t>
            </a:r>
            <a:r>
              <a:rPr sz="2400" spc="-67" dirty="0">
                <a:solidFill>
                  <a:srgbClr val="666666"/>
                </a:solidFill>
                <a:latin typeface="Trebuchet MS"/>
                <a:cs typeface="Trebuchet MS"/>
              </a:rPr>
              <a:t>player</a:t>
            </a:r>
            <a:r>
              <a:rPr sz="2400" spc="-80" dirty="0">
                <a:solidFill>
                  <a:srgbClr val="666666"/>
                </a:solidFill>
                <a:latin typeface="Trebuchet MS"/>
                <a:cs typeface="Trebuchet MS"/>
              </a:rPr>
              <a:t> </a:t>
            </a:r>
            <a:r>
              <a:rPr sz="2400" spc="-93" dirty="0">
                <a:solidFill>
                  <a:srgbClr val="666666"/>
                </a:solidFill>
                <a:latin typeface="Trebuchet MS"/>
                <a:cs typeface="Trebuchet MS"/>
              </a:rPr>
              <a:t>that</a:t>
            </a:r>
            <a:r>
              <a:rPr sz="2400" spc="-73" dirty="0">
                <a:solidFill>
                  <a:srgbClr val="666666"/>
                </a:solidFill>
                <a:latin typeface="Trebuchet MS"/>
                <a:cs typeface="Trebuchet MS"/>
              </a:rPr>
              <a:t> </a:t>
            </a:r>
            <a:r>
              <a:rPr sz="2400" spc="-60" dirty="0">
                <a:solidFill>
                  <a:srgbClr val="666666"/>
                </a:solidFill>
                <a:latin typeface="Trebuchet MS"/>
                <a:cs typeface="Trebuchet MS"/>
              </a:rPr>
              <a:t>doesn’t</a:t>
            </a:r>
            <a:r>
              <a:rPr sz="2400" spc="-80" dirty="0">
                <a:solidFill>
                  <a:srgbClr val="666666"/>
                </a:solidFill>
                <a:latin typeface="Trebuchet MS"/>
                <a:cs typeface="Trebuchet MS"/>
              </a:rPr>
              <a:t> </a:t>
            </a:r>
            <a:r>
              <a:rPr sz="2400" spc="-53" dirty="0">
                <a:solidFill>
                  <a:srgbClr val="666666"/>
                </a:solidFill>
                <a:latin typeface="Trebuchet MS"/>
                <a:cs typeface="Trebuchet MS"/>
              </a:rPr>
              <a:t>contribute</a:t>
            </a:r>
            <a:r>
              <a:rPr sz="2400" spc="-80" dirty="0">
                <a:solidFill>
                  <a:srgbClr val="666666"/>
                </a:solidFill>
                <a:latin typeface="Trebuchet MS"/>
                <a:cs typeface="Trebuchet MS"/>
              </a:rPr>
              <a:t> </a:t>
            </a:r>
            <a:r>
              <a:rPr sz="2400" spc="-67" dirty="0">
                <a:solidFill>
                  <a:srgbClr val="666666"/>
                </a:solidFill>
                <a:latin typeface="Trebuchet MS"/>
                <a:cs typeface="Trebuchet MS"/>
              </a:rPr>
              <a:t>to</a:t>
            </a:r>
            <a:r>
              <a:rPr sz="2400" spc="-80" dirty="0">
                <a:solidFill>
                  <a:srgbClr val="666666"/>
                </a:solidFill>
                <a:latin typeface="Trebuchet MS"/>
                <a:cs typeface="Trebuchet MS"/>
              </a:rPr>
              <a:t> </a:t>
            </a:r>
            <a:r>
              <a:rPr sz="2400" dirty="0">
                <a:solidFill>
                  <a:srgbClr val="666666"/>
                </a:solidFill>
                <a:latin typeface="Trebuchet MS"/>
                <a:cs typeface="Trebuchet MS"/>
              </a:rPr>
              <a:t>any</a:t>
            </a:r>
            <a:r>
              <a:rPr sz="2400" spc="-73" dirty="0">
                <a:solidFill>
                  <a:srgbClr val="666666"/>
                </a:solidFill>
                <a:latin typeface="Trebuchet MS"/>
                <a:cs typeface="Trebuchet MS"/>
              </a:rPr>
              <a:t> </a:t>
            </a:r>
            <a:r>
              <a:rPr sz="2400" dirty="0">
                <a:solidFill>
                  <a:srgbClr val="666666"/>
                </a:solidFill>
                <a:latin typeface="Trebuchet MS"/>
                <a:cs typeface="Trebuchet MS"/>
              </a:rPr>
              <a:t>subset</a:t>
            </a:r>
            <a:r>
              <a:rPr sz="2400" spc="-80" dirty="0">
                <a:solidFill>
                  <a:srgbClr val="666666"/>
                </a:solidFill>
                <a:latin typeface="Trebuchet MS"/>
                <a:cs typeface="Trebuchet MS"/>
              </a:rPr>
              <a:t> </a:t>
            </a:r>
            <a:r>
              <a:rPr sz="2400" dirty="0">
                <a:solidFill>
                  <a:srgbClr val="666666"/>
                </a:solidFill>
                <a:latin typeface="Trebuchet MS"/>
                <a:cs typeface="Trebuchet MS"/>
              </a:rPr>
              <a:t>of</a:t>
            </a:r>
            <a:r>
              <a:rPr sz="2400" spc="-80" dirty="0">
                <a:solidFill>
                  <a:srgbClr val="666666"/>
                </a:solidFill>
                <a:latin typeface="Trebuchet MS"/>
                <a:cs typeface="Trebuchet MS"/>
              </a:rPr>
              <a:t> </a:t>
            </a:r>
            <a:r>
              <a:rPr sz="2400" spc="-27" dirty="0">
                <a:solidFill>
                  <a:srgbClr val="666666"/>
                </a:solidFill>
                <a:latin typeface="Trebuchet MS"/>
                <a:cs typeface="Trebuchet MS"/>
              </a:rPr>
              <a:t>players</a:t>
            </a:r>
            <a:r>
              <a:rPr sz="2400" spc="-80" dirty="0">
                <a:solidFill>
                  <a:srgbClr val="666666"/>
                </a:solidFill>
                <a:latin typeface="Trebuchet MS"/>
                <a:cs typeface="Trebuchet MS"/>
              </a:rPr>
              <a:t> </a:t>
            </a:r>
            <a:r>
              <a:rPr sz="2400" dirty="0">
                <a:solidFill>
                  <a:srgbClr val="666666"/>
                </a:solidFill>
                <a:latin typeface="Trebuchet MS"/>
                <a:cs typeface="Trebuchet MS"/>
              </a:rPr>
              <a:t>must</a:t>
            </a:r>
            <a:r>
              <a:rPr sz="2400" spc="13" dirty="0">
                <a:solidFill>
                  <a:srgbClr val="666666"/>
                </a:solidFill>
                <a:latin typeface="Trebuchet MS"/>
                <a:cs typeface="Trebuchet MS"/>
              </a:rPr>
              <a:t> </a:t>
            </a:r>
            <a:r>
              <a:rPr sz="2400" spc="-13" dirty="0">
                <a:solidFill>
                  <a:srgbClr val="666666"/>
                </a:solidFill>
                <a:latin typeface="Trebuchet MS"/>
                <a:cs typeface="Trebuchet MS"/>
              </a:rPr>
              <a:t>receive </a:t>
            </a:r>
            <a:r>
              <a:rPr sz="2400" spc="-27" dirty="0">
                <a:solidFill>
                  <a:srgbClr val="666666"/>
                </a:solidFill>
                <a:latin typeface="Trebuchet MS"/>
                <a:cs typeface="Trebuchet MS"/>
              </a:rPr>
              <a:t>zero</a:t>
            </a:r>
            <a:r>
              <a:rPr sz="2400" spc="-140" dirty="0">
                <a:solidFill>
                  <a:srgbClr val="666666"/>
                </a:solidFill>
                <a:latin typeface="Trebuchet MS"/>
                <a:cs typeface="Trebuchet MS"/>
              </a:rPr>
              <a:t> </a:t>
            </a:r>
            <a:r>
              <a:rPr sz="2400" spc="-13" dirty="0">
                <a:solidFill>
                  <a:srgbClr val="666666"/>
                </a:solidFill>
                <a:latin typeface="Trebuchet MS"/>
                <a:cs typeface="Trebuchet MS"/>
              </a:rPr>
              <a:t>attribution</a:t>
            </a:r>
            <a:endParaRPr sz="2400">
              <a:latin typeface="Trebuchet MS"/>
              <a:cs typeface="Trebuchet MS"/>
            </a:endParaRPr>
          </a:p>
          <a:p>
            <a:pPr marL="625671" indent="-488514">
              <a:spcBef>
                <a:spcPts val="1720"/>
              </a:spcBef>
              <a:buFont typeface="Arial"/>
              <a:buChar char="●"/>
              <a:tabLst>
                <a:tab pos="625671" algn="l"/>
                <a:tab pos="626518" algn="l"/>
              </a:tabLst>
            </a:pPr>
            <a:r>
              <a:rPr sz="2400" b="1" spc="-73" dirty="0">
                <a:solidFill>
                  <a:srgbClr val="666666"/>
                </a:solidFill>
                <a:latin typeface="Trebuchet MS"/>
                <a:cs typeface="Trebuchet MS"/>
              </a:rPr>
              <a:t>Eﬃciency:</a:t>
            </a:r>
            <a:r>
              <a:rPr sz="2400" b="1" spc="-67" dirty="0">
                <a:solidFill>
                  <a:srgbClr val="666666"/>
                </a:solidFill>
                <a:latin typeface="Trebuchet MS"/>
                <a:cs typeface="Trebuchet MS"/>
              </a:rPr>
              <a:t> </a:t>
            </a:r>
            <a:r>
              <a:rPr sz="2400" spc="-47" dirty="0">
                <a:solidFill>
                  <a:srgbClr val="666666"/>
                </a:solidFill>
                <a:latin typeface="Trebuchet MS"/>
                <a:cs typeface="Trebuchet MS"/>
              </a:rPr>
              <a:t>Attributions</a:t>
            </a:r>
            <a:r>
              <a:rPr sz="2400" spc="-67" dirty="0">
                <a:solidFill>
                  <a:srgbClr val="666666"/>
                </a:solidFill>
                <a:latin typeface="Trebuchet MS"/>
                <a:cs typeface="Trebuchet MS"/>
              </a:rPr>
              <a:t> </a:t>
            </a:r>
            <a:r>
              <a:rPr sz="2400" dirty="0">
                <a:solidFill>
                  <a:srgbClr val="666666"/>
                </a:solidFill>
                <a:latin typeface="Trebuchet MS"/>
                <a:cs typeface="Trebuchet MS"/>
              </a:rPr>
              <a:t>must</a:t>
            </a:r>
            <a:r>
              <a:rPr sz="2400" spc="-73" dirty="0">
                <a:solidFill>
                  <a:srgbClr val="666666"/>
                </a:solidFill>
                <a:latin typeface="Trebuchet MS"/>
                <a:cs typeface="Trebuchet MS"/>
              </a:rPr>
              <a:t> </a:t>
            </a:r>
            <a:r>
              <a:rPr sz="2400" dirty="0">
                <a:solidFill>
                  <a:srgbClr val="666666"/>
                </a:solidFill>
                <a:latin typeface="Trebuchet MS"/>
                <a:cs typeface="Trebuchet MS"/>
              </a:rPr>
              <a:t>add</a:t>
            </a:r>
            <a:r>
              <a:rPr sz="2400" spc="-67" dirty="0">
                <a:solidFill>
                  <a:srgbClr val="666666"/>
                </a:solidFill>
                <a:latin typeface="Trebuchet MS"/>
                <a:cs typeface="Trebuchet MS"/>
              </a:rPr>
              <a:t> to</a:t>
            </a:r>
            <a:r>
              <a:rPr sz="2400" spc="-73" dirty="0">
                <a:solidFill>
                  <a:srgbClr val="666666"/>
                </a:solidFill>
                <a:latin typeface="Trebuchet MS"/>
                <a:cs typeface="Trebuchet MS"/>
              </a:rPr>
              <a:t> </a:t>
            </a:r>
            <a:r>
              <a:rPr sz="2400" spc="-87" dirty="0">
                <a:solidFill>
                  <a:srgbClr val="666666"/>
                </a:solidFill>
                <a:latin typeface="Trebuchet MS"/>
                <a:cs typeface="Trebuchet MS"/>
              </a:rPr>
              <a:t>the</a:t>
            </a:r>
            <a:r>
              <a:rPr sz="2400" spc="-67" dirty="0">
                <a:solidFill>
                  <a:srgbClr val="666666"/>
                </a:solidFill>
                <a:latin typeface="Trebuchet MS"/>
                <a:cs typeface="Trebuchet MS"/>
              </a:rPr>
              <a:t> </a:t>
            </a:r>
            <a:r>
              <a:rPr sz="2400" spc="-93" dirty="0">
                <a:solidFill>
                  <a:srgbClr val="666666"/>
                </a:solidFill>
                <a:latin typeface="Trebuchet MS"/>
                <a:cs typeface="Trebuchet MS"/>
              </a:rPr>
              <a:t>total</a:t>
            </a:r>
            <a:r>
              <a:rPr sz="2400" spc="-73" dirty="0">
                <a:solidFill>
                  <a:srgbClr val="666666"/>
                </a:solidFill>
                <a:latin typeface="Trebuchet MS"/>
                <a:cs typeface="Trebuchet MS"/>
              </a:rPr>
              <a:t> </a:t>
            </a:r>
            <a:r>
              <a:rPr sz="2400" spc="-27" dirty="0">
                <a:solidFill>
                  <a:srgbClr val="666666"/>
                </a:solidFill>
                <a:latin typeface="Trebuchet MS"/>
                <a:cs typeface="Trebuchet MS"/>
              </a:rPr>
              <a:t>gain</a:t>
            </a:r>
            <a:endParaRPr sz="2400">
              <a:latin typeface="Trebuchet MS"/>
              <a:cs typeface="Trebuchet MS"/>
            </a:endParaRPr>
          </a:p>
          <a:p>
            <a:pPr marL="625671" indent="-488514">
              <a:spcBef>
                <a:spcPts val="1720"/>
              </a:spcBef>
              <a:buFont typeface="Arial"/>
              <a:buChar char="●"/>
              <a:tabLst>
                <a:tab pos="625671" algn="l"/>
                <a:tab pos="626518" algn="l"/>
              </a:tabLst>
            </a:pPr>
            <a:r>
              <a:rPr sz="2400" b="1" spc="-60" dirty="0">
                <a:solidFill>
                  <a:srgbClr val="666666"/>
                </a:solidFill>
                <a:latin typeface="Trebuchet MS"/>
                <a:cs typeface="Trebuchet MS"/>
              </a:rPr>
              <a:t>Symmetry:</a:t>
            </a:r>
            <a:r>
              <a:rPr sz="2400" b="1" spc="-67" dirty="0">
                <a:solidFill>
                  <a:srgbClr val="666666"/>
                </a:solidFill>
                <a:latin typeface="Trebuchet MS"/>
                <a:cs typeface="Trebuchet MS"/>
              </a:rPr>
              <a:t> </a:t>
            </a:r>
            <a:r>
              <a:rPr sz="2400" spc="-13" dirty="0">
                <a:solidFill>
                  <a:srgbClr val="666666"/>
                </a:solidFill>
                <a:latin typeface="Trebuchet MS"/>
                <a:cs typeface="Trebuchet MS"/>
              </a:rPr>
              <a:t>Symmetric</a:t>
            </a:r>
            <a:r>
              <a:rPr sz="2400" spc="-73" dirty="0">
                <a:solidFill>
                  <a:srgbClr val="666666"/>
                </a:solidFill>
                <a:latin typeface="Trebuchet MS"/>
                <a:cs typeface="Trebuchet MS"/>
              </a:rPr>
              <a:t> </a:t>
            </a:r>
            <a:r>
              <a:rPr sz="2400" spc="-27" dirty="0">
                <a:solidFill>
                  <a:srgbClr val="666666"/>
                </a:solidFill>
                <a:latin typeface="Trebuchet MS"/>
                <a:cs typeface="Trebuchet MS"/>
              </a:rPr>
              <a:t>players</a:t>
            </a:r>
            <a:r>
              <a:rPr sz="2400" spc="-80" dirty="0">
                <a:solidFill>
                  <a:srgbClr val="666666"/>
                </a:solidFill>
                <a:latin typeface="Trebuchet MS"/>
                <a:cs typeface="Trebuchet MS"/>
              </a:rPr>
              <a:t> </a:t>
            </a:r>
            <a:r>
              <a:rPr sz="2400" dirty="0">
                <a:solidFill>
                  <a:srgbClr val="666666"/>
                </a:solidFill>
                <a:latin typeface="Trebuchet MS"/>
                <a:cs typeface="Trebuchet MS"/>
              </a:rPr>
              <a:t>must</a:t>
            </a:r>
            <a:r>
              <a:rPr sz="2400" spc="-80" dirty="0">
                <a:solidFill>
                  <a:srgbClr val="666666"/>
                </a:solidFill>
                <a:latin typeface="Trebuchet MS"/>
                <a:cs typeface="Trebuchet MS"/>
              </a:rPr>
              <a:t> </a:t>
            </a:r>
            <a:r>
              <a:rPr sz="2400" spc="-60" dirty="0">
                <a:solidFill>
                  <a:srgbClr val="666666"/>
                </a:solidFill>
                <a:latin typeface="Trebuchet MS"/>
                <a:cs typeface="Trebuchet MS"/>
              </a:rPr>
              <a:t>receive</a:t>
            </a:r>
            <a:r>
              <a:rPr sz="2400" spc="-73" dirty="0">
                <a:solidFill>
                  <a:srgbClr val="666666"/>
                </a:solidFill>
                <a:latin typeface="Trebuchet MS"/>
                <a:cs typeface="Trebuchet MS"/>
              </a:rPr>
              <a:t> </a:t>
            </a:r>
            <a:r>
              <a:rPr sz="2400" spc="-27" dirty="0">
                <a:solidFill>
                  <a:srgbClr val="666666"/>
                </a:solidFill>
                <a:latin typeface="Trebuchet MS"/>
                <a:cs typeface="Trebuchet MS"/>
              </a:rPr>
              <a:t>equal</a:t>
            </a:r>
            <a:r>
              <a:rPr sz="2400" spc="-80" dirty="0">
                <a:solidFill>
                  <a:srgbClr val="666666"/>
                </a:solidFill>
                <a:latin typeface="Trebuchet MS"/>
                <a:cs typeface="Trebuchet MS"/>
              </a:rPr>
              <a:t> </a:t>
            </a:r>
            <a:r>
              <a:rPr sz="2400" spc="-13" dirty="0">
                <a:solidFill>
                  <a:srgbClr val="666666"/>
                </a:solidFill>
                <a:latin typeface="Trebuchet MS"/>
                <a:cs typeface="Trebuchet MS"/>
              </a:rPr>
              <a:t>attribution</a:t>
            </a:r>
            <a:endParaRPr sz="2400">
              <a:latin typeface="Trebuchet MS"/>
              <a:cs typeface="Trebuchet MS"/>
            </a:endParaRPr>
          </a:p>
          <a:p>
            <a:pPr marL="625671" marR="164248" indent="-488514">
              <a:lnSpc>
                <a:spcPct val="114599"/>
              </a:lnSpc>
              <a:spcBef>
                <a:spcPts val="1300"/>
              </a:spcBef>
              <a:buFont typeface="Arial"/>
              <a:buChar char="●"/>
              <a:tabLst>
                <a:tab pos="625671" algn="l"/>
                <a:tab pos="626518" algn="l"/>
              </a:tabLst>
            </a:pPr>
            <a:r>
              <a:rPr sz="2400" b="1" spc="-107" dirty="0">
                <a:solidFill>
                  <a:srgbClr val="666666"/>
                </a:solidFill>
                <a:latin typeface="Trebuchet MS"/>
                <a:cs typeface="Trebuchet MS"/>
              </a:rPr>
              <a:t>Linearity:</a:t>
            </a:r>
            <a:r>
              <a:rPr sz="2400" b="1" spc="-87" dirty="0">
                <a:solidFill>
                  <a:srgbClr val="666666"/>
                </a:solidFill>
                <a:latin typeface="Trebuchet MS"/>
                <a:cs typeface="Trebuchet MS"/>
              </a:rPr>
              <a:t> </a:t>
            </a:r>
            <a:r>
              <a:rPr sz="2400" spc="-73" dirty="0">
                <a:solidFill>
                  <a:srgbClr val="666666"/>
                </a:solidFill>
                <a:latin typeface="Trebuchet MS"/>
                <a:cs typeface="Trebuchet MS"/>
              </a:rPr>
              <a:t>Attribution</a:t>
            </a:r>
            <a:r>
              <a:rPr sz="2400" spc="-100" dirty="0">
                <a:solidFill>
                  <a:srgbClr val="666666"/>
                </a:solidFill>
                <a:latin typeface="Trebuchet MS"/>
                <a:cs typeface="Trebuchet MS"/>
              </a:rPr>
              <a:t> </a:t>
            </a:r>
            <a:r>
              <a:rPr sz="2400" spc="-53" dirty="0">
                <a:solidFill>
                  <a:srgbClr val="666666"/>
                </a:solidFill>
                <a:latin typeface="Trebuchet MS"/>
                <a:cs typeface="Trebuchet MS"/>
              </a:rPr>
              <a:t>for</a:t>
            </a:r>
            <a:r>
              <a:rPr sz="2400" spc="-100" dirty="0">
                <a:solidFill>
                  <a:srgbClr val="666666"/>
                </a:solidFill>
                <a:latin typeface="Trebuchet MS"/>
                <a:cs typeface="Trebuchet MS"/>
              </a:rPr>
              <a:t> </a:t>
            </a:r>
            <a:r>
              <a:rPr sz="2400" spc="-87" dirty="0">
                <a:solidFill>
                  <a:srgbClr val="666666"/>
                </a:solidFill>
                <a:latin typeface="Trebuchet MS"/>
                <a:cs typeface="Trebuchet MS"/>
              </a:rPr>
              <a:t>the</a:t>
            </a:r>
            <a:r>
              <a:rPr sz="2400" spc="-100" dirty="0">
                <a:solidFill>
                  <a:srgbClr val="666666"/>
                </a:solidFill>
                <a:latin typeface="Trebuchet MS"/>
                <a:cs typeface="Trebuchet MS"/>
              </a:rPr>
              <a:t> </a:t>
            </a:r>
            <a:r>
              <a:rPr sz="2400" spc="-40" dirty="0">
                <a:solidFill>
                  <a:srgbClr val="666666"/>
                </a:solidFill>
                <a:latin typeface="Trebuchet MS"/>
                <a:cs typeface="Trebuchet MS"/>
              </a:rPr>
              <a:t>(weighted)</a:t>
            </a:r>
            <a:r>
              <a:rPr sz="2400" spc="-100" dirty="0">
                <a:solidFill>
                  <a:srgbClr val="666666"/>
                </a:solidFill>
                <a:latin typeface="Trebuchet MS"/>
                <a:cs typeface="Trebuchet MS"/>
              </a:rPr>
              <a:t> </a:t>
            </a:r>
            <a:r>
              <a:rPr sz="2400" spc="120" dirty="0">
                <a:solidFill>
                  <a:srgbClr val="666666"/>
                </a:solidFill>
                <a:latin typeface="Trebuchet MS"/>
                <a:cs typeface="Trebuchet MS"/>
              </a:rPr>
              <a:t>sum</a:t>
            </a:r>
            <a:r>
              <a:rPr sz="2400" spc="-93" dirty="0">
                <a:solidFill>
                  <a:srgbClr val="666666"/>
                </a:solidFill>
                <a:latin typeface="Trebuchet MS"/>
                <a:cs typeface="Trebuchet MS"/>
              </a:rPr>
              <a:t> </a:t>
            </a:r>
            <a:r>
              <a:rPr sz="2400" dirty="0">
                <a:solidFill>
                  <a:srgbClr val="666666"/>
                </a:solidFill>
                <a:latin typeface="Trebuchet MS"/>
                <a:cs typeface="Trebuchet MS"/>
              </a:rPr>
              <a:t>of</a:t>
            </a:r>
            <a:r>
              <a:rPr sz="2400" spc="-100" dirty="0">
                <a:solidFill>
                  <a:srgbClr val="666666"/>
                </a:solidFill>
                <a:latin typeface="Trebuchet MS"/>
                <a:cs typeface="Trebuchet MS"/>
              </a:rPr>
              <a:t> </a:t>
            </a:r>
            <a:r>
              <a:rPr sz="2400" spc="-27" dirty="0">
                <a:solidFill>
                  <a:srgbClr val="666666"/>
                </a:solidFill>
                <a:latin typeface="Trebuchet MS"/>
                <a:cs typeface="Trebuchet MS"/>
              </a:rPr>
              <a:t>two</a:t>
            </a:r>
            <a:r>
              <a:rPr sz="2400" spc="-100" dirty="0">
                <a:solidFill>
                  <a:srgbClr val="666666"/>
                </a:solidFill>
                <a:latin typeface="Trebuchet MS"/>
                <a:cs typeface="Trebuchet MS"/>
              </a:rPr>
              <a:t> </a:t>
            </a:r>
            <a:r>
              <a:rPr sz="2400" spc="87" dirty="0">
                <a:solidFill>
                  <a:srgbClr val="666666"/>
                </a:solidFill>
                <a:latin typeface="Trebuchet MS"/>
                <a:cs typeface="Trebuchet MS"/>
              </a:rPr>
              <a:t>games</a:t>
            </a:r>
            <a:r>
              <a:rPr sz="2400" spc="-100" dirty="0">
                <a:solidFill>
                  <a:srgbClr val="666666"/>
                </a:solidFill>
                <a:latin typeface="Trebuchet MS"/>
                <a:cs typeface="Trebuchet MS"/>
              </a:rPr>
              <a:t> </a:t>
            </a:r>
            <a:r>
              <a:rPr sz="2400" dirty="0">
                <a:solidFill>
                  <a:srgbClr val="666666"/>
                </a:solidFill>
                <a:latin typeface="Trebuchet MS"/>
                <a:cs typeface="Trebuchet MS"/>
              </a:rPr>
              <a:t>must</a:t>
            </a:r>
            <a:r>
              <a:rPr sz="2400" spc="-100" dirty="0">
                <a:solidFill>
                  <a:srgbClr val="666666"/>
                </a:solidFill>
                <a:latin typeface="Trebuchet MS"/>
                <a:cs typeface="Trebuchet MS"/>
              </a:rPr>
              <a:t> </a:t>
            </a:r>
            <a:r>
              <a:rPr sz="2400" dirty="0">
                <a:solidFill>
                  <a:srgbClr val="666666"/>
                </a:solidFill>
                <a:latin typeface="Trebuchet MS"/>
                <a:cs typeface="Trebuchet MS"/>
              </a:rPr>
              <a:t>be</a:t>
            </a:r>
            <a:r>
              <a:rPr sz="2400" spc="-100" dirty="0">
                <a:solidFill>
                  <a:srgbClr val="666666"/>
                </a:solidFill>
                <a:latin typeface="Trebuchet MS"/>
                <a:cs typeface="Trebuchet MS"/>
              </a:rPr>
              <a:t> </a:t>
            </a:r>
            <a:r>
              <a:rPr sz="2400" spc="-87" dirty="0">
                <a:solidFill>
                  <a:srgbClr val="666666"/>
                </a:solidFill>
                <a:latin typeface="Trebuchet MS"/>
                <a:cs typeface="Trebuchet MS"/>
              </a:rPr>
              <a:t>the</a:t>
            </a:r>
            <a:r>
              <a:rPr sz="2400" spc="-93" dirty="0">
                <a:solidFill>
                  <a:srgbClr val="666666"/>
                </a:solidFill>
                <a:latin typeface="Trebuchet MS"/>
                <a:cs typeface="Trebuchet MS"/>
              </a:rPr>
              <a:t> </a:t>
            </a:r>
            <a:r>
              <a:rPr sz="2400" spc="47" dirty="0">
                <a:solidFill>
                  <a:srgbClr val="666666"/>
                </a:solidFill>
                <a:latin typeface="Trebuchet MS"/>
                <a:cs typeface="Trebuchet MS"/>
              </a:rPr>
              <a:t>same </a:t>
            </a:r>
            <a:r>
              <a:rPr sz="2400" spc="140" dirty="0">
                <a:solidFill>
                  <a:srgbClr val="666666"/>
                </a:solidFill>
                <a:latin typeface="Trebuchet MS"/>
                <a:cs typeface="Trebuchet MS"/>
              </a:rPr>
              <a:t>as</a:t>
            </a:r>
            <a:r>
              <a:rPr sz="2400" spc="-107" dirty="0">
                <a:solidFill>
                  <a:srgbClr val="666666"/>
                </a:solidFill>
                <a:latin typeface="Trebuchet MS"/>
                <a:cs typeface="Trebuchet MS"/>
              </a:rPr>
              <a:t> </a:t>
            </a:r>
            <a:r>
              <a:rPr sz="2400" spc="-87" dirty="0">
                <a:solidFill>
                  <a:srgbClr val="666666"/>
                </a:solidFill>
                <a:latin typeface="Trebuchet MS"/>
                <a:cs typeface="Trebuchet MS"/>
              </a:rPr>
              <a:t>the</a:t>
            </a:r>
            <a:r>
              <a:rPr sz="2400" spc="-107" dirty="0">
                <a:solidFill>
                  <a:srgbClr val="666666"/>
                </a:solidFill>
                <a:latin typeface="Trebuchet MS"/>
                <a:cs typeface="Trebuchet MS"/>
              </a:rPr>
              <a:t> </a:t>
            </a:r>
            <a:r>
              <a:rPr sz="2400" spc="-40" dirty="0">
                <a:solidFill>
                  <a:srgbClr val="666666"/>
                </a:solidFill>
                <a:latin typeface="Trebuchet MS"/>
                <a:cs typeface="Trebuchet MS"/>
              </a:rPr>
              <a:t>(weighted)</a:t>
            </a:r>
            <a:r>
              <a:rPr sz="2400" spc="-107" dirty="0">
                <a:solidFill>
                  <a:srgbClr val="666666"/>
                </a:solidFill>
                <a:latin typeface="Trebuchet MS"/>
                <a:cs typeface="Trebuchet MS"/>
              </a:rPr>
              <a:t> </a:t>
            </a:r>
            <a:r>
              <a:rPr sz="2400" spc="120" dirty="0">
                <a:solidFill>
                  <a:srgbClr val="666666"/>
                </a:solidFill>
                <a:latin typeface="Trebuchet MS"/>
                <a:cs typeface="Trebuchet MS"/>
              </a:rPr>
              <a:t>sum</a:t>
            </a:r>
            <a:r>
              <a:rPr sz="2400" spc="-107" dirty="0">
                <a:solidFill>
                  <a:srgbClr val="666666"/>
                </a:solidFill>
                <a:latin typeface="Trebuchet MS"/>
                <a:cs typeface="Trebuchet MS"/>
              </a:rPr>
              <a:t> </a:t>
            </a:r>
            <a:r>
              <a:rPr sz="2400" dirty="0">
                <a:solidFill>
                  <a:srgbClr val="666666"/>
                </a:solidFill>
                <a:latin typeface="Trebuchet MS"/>
                <a:cs typeface="Trebuchet MS"/>
              </a:rPr>
              <a:t>of</a:t>
            </a:r>
            <a:r>
              <a:rPr sz="2400" spc="-100" dirty="0">
                <a:solidFill>
                  <a:srgbClr val="666666"/>
                </a:solidFill>
                <a:latin typeface="Trebuchet MS"/>
                <a:cs typeface="Trebuchet MS"/>
              </a:rPr>
              <a:t> </a:t>
            </a:r>
            <a:r>
              <a:rPr sz="2400" spc="-87" dirty="0">
                <a:solidFill>
                  <a:srgbClr val="666666"/>
                </a:solidFill>
                <a:latin typeface="Trebuchet MS"/>
                <a:cs typeface="Trebuchet MS"/>
              </a:rPr>
              <a:t>the</a:t>
            </a:r>
            <a:r>
              <a:rPr sz="2400" spc="-107" dirty="0">
                <a:solidFill>
                  <a:srgbClr val="666666"/>
                </a:solidFill>
                <a:latin typeface="Trebuchet MS"/>
                <a:cs typeface="Trebuchet MS"/>
              </a:rPr>
              <a:t> </a:t>
            </a:r>
            <a:r>
              <a:rPr sz="2400" spc="-53" dirty="0">
                <a:solidFill>
                  <a:srgbClr val="666666"/>
                </a:solidFill>
                <a:latin typeface="Trebuchet MS"/>
                <a:cs typeface="Trebuchet MS"/>
              </a:rPr>
              <a:t>attributions</a:t>
            </a:r>
            <a:r>
              <a:rPr sz="2400" spc="-107" dirty="0">
                <a:solidFill>
                  <a:srgbClr val="666666"/>
                </a:solidFill>
                <a:latin typeface="Trebuchet MS"/>
                <a:cs typeface="Trebuchet MS"/>
              </a:rPr>
              <a:t> </a:t>
            </a:r>
            <a:r>
              <a:rPr sz="2400" spc="-53" dirty="0">
                <a:solidFill>
                  <a:srgbClr val="666666"/>
                </a:solidFill>
                <a:latin typeface="Trebuchet MS"/>
                <a:cs typeface="Trebuchet MS"/>
              </a:rPr>
              <a:t>for</a:t>
            </a:r>
            <a:r>
              <a:rPr sz="2400" spc="-107" dirty="0">
                <a:solidFill>
                  <a:srgbClr val="666666"/>
                </a:solidFill>
                <a:latin typeface="Trebuchet MS"/>
                <a:cs typeface="Trebuchet MS"/>
              </a:rPr>
              <a:t> </a:t>
            </a:r>
            <a:r>
              <a:rPr sz="2400" dirty="0">
                <a:solidFill>
                  <a:srgbClr val="666666"/>
                </a:solidFill>
                <a:latin typeface="Trebuchet MS"/>
                <a:cs typeface="Trebuchet MS"/>
              </a:rPr>
              <a:t>each</a:t>
            </a:r>
            <a:r>
              <a:rPr sz="2400" spc="-100" dirty="0">
                <a:solidFill>
                  <a:srgbClr val="666666"/>
                </a:solidFill>
                <a:latin typeface="Trebuchet MS"/>
                <a:cs typeface="Trebuchet MS"/>
              </a:rPr>
              <a:t> </a:t>
            </a:r>
            <a:r>
              <a:rPr sz="2400" dirty="0">
                <a:solidFill>
                  <a:srgbClr val="666666"/>
                </a:solidFill>
                <a:latin typeface="Trebuchet MS"/>
                <a:cs typeface="Trebuchet MS"/>
              </a:rPr>
              <a:t>of</a:t>
            </a:r>
            <a:r>
              <a:rPr sz="2400" spc="-107" dirty="0">
                <a:solidFill>
                  <a:srgbClr val="666666"/>
                </a:solidFill>
                <a:latin typeface="Trebuchet MS"/>
                <a:cs typeface="Trebuchet MS"/>
              </a:rPr>
              <a:t> </a:t>
            </a:r>
            <a:r>
              <a:rPr sz="2400" spc="-87" dirty="0">
                <a:solidFill>
                  <a:srgbClr val="666666"/>
                </a:solidFill>
                <a:latin typeface="Trebuchet MS"/>
                <a:cs typeface="Trebuchet MS"/>
              </a:rPr>
              <a:t>the</a:t>
            </a:r>
            <a:r>
              <a:rPr sz="2400" spc="-107" dirty="0">
                <a:solidFill>
                  <a:srgbClr val="666666"/>
                </a:solidFill>
                <a:latin typeface="Trebuchet MS"/>
                <a:cs typeface="Trebuchet MS"/>
              </a:rPr>
              <a:t> </a:t>
            </a:r>
            <a:r>
              <a:rPr sz="2400" spc="67" dirty="0">
                <a:solidFill>
                  <a:srgbClr val="666666"/>
                </a:solidFill>
                <a:latin typeface="Trebuchet MS"/>
                <a:cs typeface="Trebuchet MS"/>
              </a:rPr>
              <a:t>games</a:t>
            </a:r>
            <a:endParaRPr sz="2400">
              <a:latin typeface="Trebuchet MS"/>
              <a:cs typeface="Trebuchet MS"/>
            </a:endParaRPr>
          </a:p>
        </p:txBody>
      </p:sp>
      <p:sp>
        <p:nvSpPr>
          <p:cNvPr id="4" name="object 4"/>
          <p:cNvSpPr txBox="1">
            <a:spLocks noGrp="1"/>
          </p:cNvSpPr>
          <p:nvPr>
            <p:ph type="title"/>
          </p:nvPr>
        </p:nvSpPr>
        <p:spPr>
          <a:xfrm>
            <a:off x="2312969" y="228600"/>
            <a:ext cx="8001000" cy="593152"/>
          </a:xfrm>
          <a:prstGeom prst="rect">
            <a:avLst/>
          </a:prstGeom>
        </p:spPr>
        <p:txBody>
          <a:bodyPr vert="horz" wrap="square" lIns="0" tIns="84496" rIns="0" bIns="0" rtlCol="0" anchor="ctr">
            <a:spAutoFit/>
          </a:bodyPr>
          <a:lstStyle/>
          <a:p>
            <a:pPr marL="337812">
              <a:spcBef>
                <a:spcPts val="133"/>
              </a:spcBef>
            </a:pPr>
            <a:r>
              <a:rPr dirty="0">
                <a:solidFill>
                  <a:srgbClr val="434343"/>
                </a:solidFill>
              </a:rPr>
              <a:t>Axiomatic</a:t>
            </a:r>
            <a:r>
              <a:rPr spc="-67" dirty="0">
                <a:solidFill>
                  <a:srgbClr val="434343"/>
                </a:solidFill>
              </a:rPr>
              <a:t> </a:t>
            </a:r>
            <a:r>
              <a:rPr spc="-13" dirty="0">
                <a:solidFill>
                  <a:srgbClr val="434343"/>
                </a:solidFill>
              </a:rPr>
              <a:t>Justiﬁcation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15690" y="3737619"/>
            <a:ext cx="5264719" cy="779916"/>
          </a:xfrm>
          <a:prstGeom prst="rect">
            <a:avLst/>
          </a:prstGeom>
        </p:spPr>
      </p:pic>
      <p:pic>
        <p:nvPicPr>
          <p:cNvPr id="3" name="object 3"/>
          <p:cNvPicPr/>
          <p:nvPr/>
        </p:nvPicPr>
        <p:blipFill>
          <a:blip r:embed="rId3" cstate="print"/>
          <a:stretch>
            <a:fillRect/>
          </a:stretch>
        </p:blipFill>
        <p:spPr>
          <a:xfrm>
            <a:off x="1435890" y="2634470"/>
            <a:ext cx="5200793" cy="495308"/>
          </a:xfrm>
          <a:prstGeom prst="rect">
            <a:avLst/>
          </a:prstGeom>
        </p:spPr>
      </p:pic>
      <p:pic>
        <p:nvPicPr>
          <p:cNvPr id="4" name="object 4"/>
          <p:cNvPicPr/>
          <p:nvPr/>
        </p:nvPicPr>
        <p:blipFill>
          <a:blip r:embed="rId4" cstate="print"/>
          <a:stretch>
            <a:fillRect/>
          </a:stretch>
        </p:blipFill>
        <p:spPr>
          <a:xfrm>
            <a:off x="1351916" y="4972843"/>
            <a:ext cx="6310377" cy="953892"/>
          </a:xfrm>
          <a:prstGeom prst="rect">
            <a:avLst/>
          </a:prstGeom>
        </p:spPr>
      </p:pic>
      <p:sp>
        <p:nvSpPr>
          <p:cNvPr id="5" name="object 5"/>
          <p:cNvSpPr txBox="1"/>
          <p:nvPr/>
        </p:nvSpPr>
        <p:spPr>
          <a:xfrm>
            <a:off x="599800" y="4737540"/>
            <a:ext cx="10636673" cy="386430"/>
          </a:xfrm>
          <a:prstGeom prst="rect">
            <a:avLst/>
          </a:prstGeom>
        </p:spPr>
        <p:txBody>
          <a:bodyPr vert="horz" wrap="square" lIns="0" tIns="16933" rIns="0" bIns="0" rtlCol="0">
            <a:spAutoFit/>
          </a:bodyPr>
          <a:lstStyle/>
          <a:p>
            <a:pPr marL="539313" indent="-489361">
              <a:spcBef>
                <a:spcPts val="133"/>
              </a:spcBef>
              <a:buClr>
                <a:srgbClr val="595959"/>
              </a:buClr>
              <a:buChar char="●"/>
              <a:tabLst>
                <a:tab pos="539313" algn="l"/>
                <a:tab pos="540160" algn="l"/>
              </a:tabLst>
            </a:pPr>
            <a:r>
              <a:rPr sz="2400" u="heavy" dirty="0">
                <a:solidFill>
                  <a:srgbClr val="0097A7"/>
                </a:solidFill>
                <a:uFill>
                  <a:solidFill>
                    <a:srgbClr val="0097A7"/>
                  </a:solidFill>
                </a:uFill>
                <a:latin typeface="Arial"/>
                <a:cs typeface="Arial"/>
                <a:hlinkClick r:id="rId5"/>
              </a:rPr>
              <a:t>KernelSHAP</a:t>
            </a:r>
            <a:r>
              <a:rPr sz="2400" dirty="0">
                <a:solidFill>
                  <a:srgbClr val="595959"/>
                </a:solidFill>
                <a:latin typeface="Arial"/>
                <a:cs typeface="Arial"/>
              </a:rPr>
              <a:t>:</a:t>
            </a:r>
            <a:r>
              <a:rPr sz="2400" spc="-33" dirty="0">
                <a:solidFill>
                  <a:srgbClr val="595959"/>
                </a:solidFill>
                <a:latin typeface="Arial"/>
                <a:cs typeface="Arial"/>
              </a:rPr>
              <a:t> </a:t>
            </a:r>
            <a:r>
              <a:rPr sz="2400" dirty="0">
                <a:solidFill>
                  <a:srgbClr val="595959"/>
                </a:solidFill>
                <a:latin typeface="Arial"/>
                <a:cs typeface="Arial"/>
              </a:rPr>
              <a:t>Solve</a:t>
            </a:r>
            <a:r>
              <a:rPr sz="2400" spc="-33" dirty="0">
                <a:solidFill>
                  <a:srgbClr val="595959"/>
                </a:solidFill>
                <a:latin typeface="Arial"/>
                <a:cs typeface="Arial"/>
              </a:rPr>
              <a:t> </a:t>
            </a:r>
            <a:r>
              <a:rPr sz="2400" dirty="0">
                <a:solidFill>
                  <a:srgbClr val="595959"/>
                </a:solidFill>
                <a:latin typeface="Arial"/>
                <a:cs typeface="Arial"/>
              </a:rPr>
              <a:t>a</a:t>
            </a:r>
            <a:r>
              <a:rPr sz="2400" spc="-33" dirty="0">
                <a:solidFill>
                  <a:srgbClr val="595959"/>
                </a:solidFill>
                <a:latin typeface="Arial"/>
                <a:cs typeface="Arial"/>
              </a:rPr>
              <a:t> </a:t>
            </a:r>
            <a:r>
              <a:rPr sz="2400" dirty="0">
                <a:solidFill>
                  <a:srgbClr val="595959"/>
                </a:solidFill>
                <a:latin typeface="Arial"/>
                <a:cs typeface="Arial"/>
              </a:rPr>
              <a:t>weighted</a:t>
            </a:r>
            <a:r>
              <a:rPr sz="2400" spc="-27" dirty="0">
                <a:solidFill>
                  <a:srgbClr val="595959"/>
                </a:solidFill>
                <a:latin typeface="Arial"/>
                <a:cs typeface="Arial"/>
              </a:rPr>
              <a:t> </a:t>
            </a:r>
            <a:r>
              <a:rPr sz="2400" dirty="0">
                <a:solidFill>
                  <a:srgbClr val="595959"/>
                </a:solidFill>
                <a:latin typeface="Arial"/>
                <a:cs typeface="Arial"/>
              </a:rPr>
              <a:t>least</a:t>
            </a:r>
            <a:r>
              <a:rPr sz="2400" spc="-33" dirty="0">
                <a:solidFill>
                  <a:srgbClr val="595959"/>
                </a:solidFill>
                <a:latin typeface="Arial"/>
                <a:cs typeface="Arial"/>
              </a:rPr>
              <a:t> </a:t>
            </a:r>
            <a:r>
              <a:rPr sz="2400" dirty="0">
                <a:solidFill>
                  <a:srgbClr val="595959"/>
                </a:solidFill>
                <a:latin typeface="Arial"/>
                <a:cs typeface="Arial"/>
              </a:rPr>
              <a:t>squares</a:t>
            </a:r>
            <a:r>
              <a:rPr sz="2400" spc="-33" dirty="0">
                <a:solidFill>
                  <a:srgbClr val="595959"/>
                </a:solidFill>
                <a:latin typeface="Arial"/>
                <a:cs typeface="Arial"/>
              </a:rPr>
              <a:t> </a:t>
            </a:r>
            <a:r>
              <a:rPr sz="2400" dirty="0">
                <a:solidFill>
                  <a:srgbClr val="595959"/>
                </a:solidFill>
                <a:latin typeface="Arial"/>
                <a:cs typeface="Arial"/>
              </a:rPr>
              <a:t>problem</a:t>
            </a:r>
            <a:r>
              <a:rPr sz="2400" spc="-33" dirty="0">
                <a:solidFill>
                  <a:srgbClr val="595959"/>
                </a:solidFill>
                <a:latin typeface="Arial"/>
                <a:cs typeface="Arial"/>
              </a:rPr>
              <a:t> </a:t>
            </a:r>
            <a:r>
              <a:rPr sz="2400" dirty="0">
                <a:solidFill>
                  <a:srgbClr val="595959"/>
                </a:solidFill>
                <a:latin typeface="Arial"/>
                <a:cs typeface="Arial"/>
              </a:rPr>
              <a:t>(Complexity:</a:t>
            </a:r>
            <a:r>
              <a:rPr sz="2400" spc="7" dirty="0">
                <a:solidFill>
                  <a:srgbClr val="595959"/>
                </a:solidFill>
                <a:latin typeface="Arial"/>
                <a:cs typeface="Arial"/>
              </a:rPr>
              <a:t> </a:t>
            </a:r>
            <a:r>
              <a:rPr sz="2400" b="1" spc="-13" dirty="0">
                <a:solidFill>
                  <a:srgbClr val="595959"/>
                </a:solidFill>
                <a:latin typeface="Arial"/>
                <a:cs typeface="Arial"/>
              </a:rPr>
              <a:t>O(2</a:t>
            </a:r>
            <a:r>
              <a:rPr sz="2400" b="1" spc="-20" baseline="30092" dirty="0">
                <a:solidFill>
                  <a:srgbClr val="595959"/>
                </a:solidFill>
                <a:latin typeface="Arial"/>
                <a:cs typeface="Arial"/>
              </a:rPr>
              <a:t>M</a:t>
            </a:r>
            <a:r>
              <a:rPr sz="2400" b="1" spc="-13" dirty="0">
                <a:solidFill>
                  <a:srgbClr val="595959"/>
                </a:solidFill>
                <a:latin typeface="Arial"/>
                <a:cs typeface="Arial"/>
              </a:rPr>
              <a:t>)</a:t>
            </a:r>
            <a:r>
              <a:rPr sz="2400" spc="-13" dirty="0">
                <a:solidFill>
                  <a:srgbClr val="595959"/>
                </a:solidFill>
                <a:latin typeface="Arial"/>
                <a:cs typeface="Arial"/>
              </a:rPr>
              <a:t>)</a:t>
            </a:r>
            <a:endParaRPr sz="2400">
              <a:latin typeface="Arial"/>
              <a:cs typeface="Arial"/>
            </a:endParaRPr>
          </a:p>
        </p:txBody>
      </p:sp>
      <p:sp>
        <p:nvSpPr>
          <p:cNvPr id="6" name="object 6"/>
          <p:cNvSpPr txBox="1"/>
          <p:nvPr/>
        </p:nvSpPr>
        <p:spPr>
          <a:xfrm>
            <a:off x="633665" y="3315140"/>
            <a:ext cx="4145280" cy="386430"/>
          </a:xfrm>
          <a:prstGeom prst="rect">
            <a:avLst/>
          </a:prstGeom>
        </p:spPr>
        <p:txBody>
          <a:bodyPr vert="horz" wrap="square" lIns="0" tIns="16933" rIns="0" bIns="0" rtlCol="0">
            <a:spAutoFit/>
          </a:bodyPr>
          <a:lstStyle/>
          <a:p>
            <a:pPr marL="505447" indent="-489361">
              <a:spcBef>
                <a:spcPts val="133"/>
              </a:spcBef>
              <a:buFont typeface="Arial"/>
              <a:buChar char="●"/>
              <a:tabLst>
                <a:tab pos="505447" algn="l"/>
                <a:tab pos="506294" algn="l"/>
              </a:tabLst>
            </a:pPr>
            <a:r>
              <a:rPr sz="2400" b="1" spc="-13" dirty="0">
                <a:solidFill>
                  <a:srgbClr val="595959"/>
                </a:solidFill>
                <a:latin typeface="Arial"/>
                <a:cs typeface="Arial"/>
              </a:rPr>
              <a:t>Subsets-</a:t>
            </a:r>
            <a:r>
              <a:rPr sz="2400" b="1" dirty="0">
                <a:solidFill>
                  <a:srgbClr val="595959"/>
                </a:solidFill>
                <a:latin typeface="Arial"/>
                <a:cs typeface="Arial"/>
              </a:rPr>
              <a:t>based</a:t>
            </a:r>
            <a:r>
              <a:rPr sz="2400" b="1" spc="20" dirty="0">
                <a:solidFill>
                  <a:srgbClr val="595959"/>
                </a:solidFill>
                <a:latin typeface="Arial"/>
                <a:cs typeface="Arial"/>
              </a:rPr>
              <a:t> </a:t>
            </a:r>
            <a:r>
              <a:rPr sz="2400" b="1" spc="-13" dirty="0">
                <a:solidFill>
                  <a:srgbClr val="595959"/>
                </a:solidFill>
                <a:latin typeface="Arial"/>
                <a:cs typeface="Arial"/>
              </a:rPr>
              <a:t>approach</a:t>
            </a:r>
            <a:endParaRPr sz="2400">
              <a:latin typeface="Arial"/>
              <a:cs typeface="Arial"/>
            </a:endParaRPr>
          </a:p>
        </p:txBody>
      </p:sp>
      <p:sp>
        <p:nvSpPr>
          <p:cNvPr id="7" name="object 7"/>
          <p:cNvSpPr txBox="1"/>
          <p:nvPr/>
        </p:nvSpPr>
        <p:spPr>
          <a:xfrm>
            <a:off x="8512742" y="3315140"/>
            <a:ext cx="2771985" cy="386430"/>
          </a:xfrm>
          <a:prstGeom prst="rect">
            <a:avLst/>
          </a:prstGeom>
        </p:spPr>
        <p:txBody>
          <a:bodyPr vert="horz" wrap="square" lIns="0" tIns="16933" rIns="0" bIns="0" rtlCol="0">
            <a:spAutoFit/>
          </a:bodyPr>
          <a:lstStyle/>
          <a:p>
            <a:pPr marL="50799">
              <a:spcBef>
                <a:spcPts val="133"/>
              </a:spcBef>
            </a:pPr>
            <a:r>
              <a:rPr sz="2400" dirty="0">
                <a:solidFill>
                  <a:srgbClr val="595959"/>
                </a:solidFill>
                <a:latin typeface="Arial"/>
                <a:cs typeface="Arial"/>
              </a:rPr>
              <a:t>(Complexity:</a:t>
            </a:r>
            <a:r>
              <a:rPr sz="2400" spc="80" dirty="0">
                <a:solidFill>
                  <a:srgbClr val="595959"/>
                </a:solidFill>
                <a:latin typeface="Arial"/>
                <a:cs typeface="Arial"/>
              </a:rPr>
              <a:t> </a:t>
            </a:r>
            <a:r>
              <a:rPr sz="2400" b="1" spc="-13" dirty="0">
                <a:solidFill>
                  <a:srgbClr val="595959"/>
                </a:solidFill>
                <a:latin typeface="Arial"/>
                <a:cs typeface="Arial"/>
              </a:rPr>
              <a:t>O(2</a:t>
            </a:r>
            <a:r>
              <a:rPr sz="2400" b="1" spc="-20" baseline="30092" dirty="0">
                <a:solidFill>
                  <a:srgbClr val="595959"/>
                </a:solidFill>
                <a:latin typeface="Arial"/>
                <a:cs typeface="Arial"/>
              </a:rPr>
              <a:t>M</a:t>
            </a:r>
            <a:r>
              <a:rPr sz="2400" b="1" spc="-13" dirty="0">
                <a:solidFill>
                  <a:srgbClr val="595959"/>
                </a:solidFill>
                <a:latin typeface="Arial"/>
                <a:cs typeface="Arial"/>
              </a:rPr>
              <a:t>)</a:t>
            </a:r>
            <a:r>
              <a:rPr sz="2400" spc="-13" dirty="0">
                <a:solidFill>
                  <a:srgbClr val="595959"/>
                </a:solidFill>
                <a:latin typeface="Arial"/>
                <a:cs typeface="Arial"/>
              </a:rPr>
              <a:t>)</a:t>
            </a:r>
            <a:endParaRPr sz="2400">
              <a:latin typeface="Arial"/>
              <a:cs typeface="Arial"/>
            </a:endParaRPr>
          </a:p>
        </p:txBody>
      </p:sp>
      <p:sp>
        <p:nvSpPr>
          <p:cNvPr id="8" name="object 8"/>
          <p:cNvSpPr txBox="1">
            <a:spLocks noGrp="1"/>
          </p:cNvSpPr>
          <p:nvPr>
            <p:ph type="title"/>
          </p:nvPr>
        </p:nvSpPr>
        <p:spPr>
          <a:xfrm>
            <a:off x="-914400" y="245310"/>
            <a:ext cx="14020800" cy="673330"/>
          </a:xfrm>
          <a:prstGeom prst="rect">
            <a:avLst/>
          </a:prstGeom>
        </p:spPr>
        <p:txBody>
          <a:bodyPr vert="horz" wrap="square" lIns="0" tIns="97921" rIns="0" bIns="0" rtlCol="0" anchor="ctr">
            <a:spAutoFit/>
          </a:bodyPr>
          <a:lstStyle/>
          <a:p>
            <a:pPr marL="16933">
              <a:spcBef>
                <a:spcPts val="133"/>
              </a:spcBef>
            </a:pPr>
            <a:r>
              <a:rPr sz="3733" dirty="0">
                <a:latin typeface="Arial"/>
                <a:cs typeface="Arial"/>
              </a:rPr>
              <a:t>Computing</a:t>
            </a:r>
            <a:r>
              <a:rPr sz="3733" spc="-53" dirty="0">
                <a:latin typeface="Arial"/>
                <a:cs typeface="Arial"/>
              </a:rPr>
              <a:t> </a:t>
            </a:r>
            <a:r>
              <a:rPr sz="3733" dirty="0">
                <a:latin typeface="Arial"/>
                <a:cs typeface="Arial"/>
              </a:rPr>
              <a:t>Shapley</a:t>
            </a:r>
            <a:r>
              <a:rPr sz="3733" spc="-53" dirty="0">
                <a:latin typeface="Arial"/>
                <a:cs typeface="Arial"/>
              </a:rPr>
              <a:t> </a:t>
            </a:r>
            <a:r>
              <a:rPr sz="3733" spc="-33" dirty="0">
                <a:latin typeface="Arial"/>
                <a:cs typeface="Arial"/>
              </a:rPr>
              <a:t>Values</a:t>
            </a:r>
            <a:endParaRPr sz="3733" dirty="0">
              <a:latin typeface="Arial"/>
              <a:cs typeface="Arial"/>
            </a:endParaRPr>
          </a:p>
        </p:txBody>
      </p:sp>
      <p:sp>
        <p:nvSpPr>
          <p:cNvPr id="9" name="object 9"/>
          <p:cNvSpPr txBox="1"/>
          <p:nvPr/>
        </p:nvSpPr>
        <p:spPr>
          <a:xfrm>
            <a:off x="512968" y="1384740"/>
            <a:ext cx="5027505" cy="986595"/>
          </a:xfrm>
          <a:prstGeom prst="rect">
            <a:avLst/>
          </a:prstGeom>
        </p:spPr>
        <p:txBody>
          <a:bodyPr vert="horz" wrap="square" lIns="0" tIns="16933" rIns="0" bIns="0" rtlCol="0">
            <a:spAutoFit/>
          </a:bodyPr>
          <a:lstStyle/>
          <a:p>
            <a:pPr marL="16933">
              <a:spcBef>
                <a:spcPts val="133"/>
              </a:spcBef>
            </a:pPr>
            <a:r>
              <a:rPr sz="2400" b="1" dirty="0">
                <a:solidFill>
                  <a:srgbClr val="595959"/>
                </a:solidFill>
                <a:latin typeface="Arial"/>
                <a:cs typeface="Arial"/>
              </a:rPr>
              <a:t>Exact</a:t>
            </a:r>
            <a:r>
              <a:rPr sz="2400" b="1" spc="-47" dirty="0">
                <a:solidFill>
                  <a:srgbClr val="595959"/>
                </a:solidFill>
                <a:latin typeface="Arial"/>
                <a:cs typeface="Arial"/>
              </a:rPr>
              <a:t> </a:t>
            </a:r>
            <a:r>
              <a:rPr sz="2400" b="1" spc="-13" dirty="0">
                <a:solidFill>
                  <a:srgbClr val="595959"/>
                </a:solidFill>
                <a:latin typeface="Arial"/>
                <a:cs typeface="Arial"/>
              </a:rPr>
              <a:t>computation</a:t>
            </a:r>
            <a:endParaRPr sz="2400">
              <a:latin typeface="Arial"/>
              <a:cs typeface="Arial"/>
            </a:endParaRPr>
          </a:p>
          <a:p>
            <a:pPr marL="625671" indent="-488514">
              <a:spcBef>
                <a:spcPts val="1787"/>
              </a:spcBef>
              <a:buFont typeface="Arial"/>
              <a:buChar char="●"/>
              <a:tabLst>
                <a:tab pos="625671" algn="l"/>
                <a:tab pos="626518" algn="l"/>
              </a:tabLst>
            </a:pPr>
            <a:r>
              <a:rPr sz="2400" b="1" spc="-13" dirty="0">
                <a:solidFill>
                  <a:srgbClr val="595959"/>
                </a:solidFill>
                <a:latin typeface="Arial"/>
                <a:cs typeface="Arial"/>
              </a:rPr>
              <a:t>Permutations-</a:t>
            </a:r>
            <a:r>
              <a:rPr sz="2400" b="1" dirty="0">
                <a:solidFill>
                  <a:srgbClr val="595959"/>
                </a:solidFill>
                <a:latin typeface="Arial"/>
                <a:cs typeface="Arial"/>
              </a:rPr>
              <a:t>based</a:t>
            </a:r>
            <a:r>
              <a:rPr sz="2400" b="1" spc="60" dirty="0">
                <a:solidFill>
                  <a:srgbClr val="595959"/>
                </a:solidFill>
                <a:latin typeface="Arial"/>
                <a:cs typeface="Arial"/>
              </a:rPr>
              <a:t> </a:t>
            </a:r>
            <a:r>
              <a:rPr sz="2400" b="1" spc="-13" dirty="0">
                <a:solidFill>
                  <a:srgbClr val="595959"/>
                </a:solidFill>
                <a:latin typeface="Arial"/>
                <a:cs typeface="Arial"/>
              </a:rPr>
              <a:t>approach</a:t>
            </a:r>
            <a:endParaRPr sz="2400">
              <a:latin typeface="Arial"/>
              <a:cs typeface="Arial"/>
            </a:endParaRPr>
          </a:p>
        </p:txBody>
      </p:sp>
      <p:sp>
        <p:nvSpPr>
          <p:cNvPr id="10" name="object 10"/>
          <p:cNvSpPr txBox="1"/>
          <p:nvPr/>
        </p:nvSpPr>
        <p:spPr>
          <a:xfrm>
            <a:off x="8548742" y="1977407"/>
            <a:ext cx="2718647" cy="386430"/>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(Complexity:</a:t>
            </a:r>
            <a:r>
              <a:rPr sz="2400" spc="67" dirty="0">
                <a:solidFill>
                  <a:srgbClr val="595959"/>
                </a:solidFill>
                <a:latin typeface="Arial"/>
                <a:cs typeface="Arial"/>
              </a:rPr>
              <a:t> </a:t>
            </a:r>
            <a:r>
              <a:rPr sz="2400" b="1" spc="-13" dirty="0">
                <a:solidFill>
                  <a:srgbClr val="595959"/>
                </a:solidFill>
                <a:latin typeface="Arial"/>
                <a:cs typeface="Arial"/>
              </a:rPr>
              <a:t>O(M!)</a:t>
            </a:r>
            <a:r>
              <a:rPr sz="2400" spc="-13" dirty="0">
                <a:solidFill>
                  <a:srgbClr val="595959"/>
                </a:solidFill>
                <a:latin typeface="Arial"/>
                <a:cs typeface="Arial"/>
              </a:rPr>
              <a:t>)</a:t>
            </a:r>
            <a:endParaRPr sz="24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pPr algn="ctr"/>
            <a:r>
              <a:rPr lang="en-US" dirty="0"/>
              <a:t>Taxonomy of Interpretable Models</a:t>
            </a:r>
            <a:br>
              <a:rPr lang="en-US" dirty="0"/>
            </a:br>
            <a:r>
              <a:rPr lang="en-US" dirty="0"/>
              <a:t>By Model Output</a:t>
            </a:r>
          </a:p>
        </p:txBody>
      </p:sp>
      <p:sp>
        <p:nvSpPr>
          <p:cNvPr id="4" name="Rectangle 3"/>
          <p:cNvSpPr/>
          <p:nvPr/>
        </p:nvSpPr>
        <p:spPr>
          <a:xfrm>
            <a:off x="1437986" y="1994205"/>
            <a:ext cx="2369559" cy="424732"/>
          </a:xfrm>
          <a:prstGeom prst="rect">
            <a:avLst/>
          </a:prstGeom>
        </p:spPr>
        <p:txBody>
          <a:bodyPr wrap="none">
            <a:spAutoFit/>
          </a:bodyPr>
          <a:lstStyle/>
          <a:p>
            <a:r>
              <a:rPr lang="en-US" sz="2160" b="1" dirty="0"/>
              <a:t>Rule Based Models</a:t>
            </a:r>
          </a:p>
        </p:txBody>
      </p:sp>
      <p:sp>
        <p:nvSpPr>
          <p:cNvPr id="5" name="Rectangle 4"/>
          <p:cNvSpPr/>
          <p:nvPr/>
        </p:nvSpPr>
        <p:spPr>
          <a:xfrm>
            <a:off x="4387123" y="1977301"/>
            <a:ext cx="3504614" cy="424732"/>
          </a:xfrm>
          <a:prstGeom prst="rect">
            <a:avLst/>
          </a:prstGeom>
        </p:spPr>
        <p:txBody>
          <a:bodyPr wrap="none">
            <a:spAutoFit/>
          </a:bodyPr>
          <a:lstStyle/>
          <a:p>
            <a:r>
              <a:rPr lang="en-US" sz="2160" b="1" dirty="0"/>
              <a:t>Relative Variable Importance</a:t>
            </a:r>
          </a:p>
        </p:txBody>
      </p:sp>
      <p:sp>
        <p:nvSpPr>
          <p:cNvPr id="6" name="Rectangle 5"/>
          <p:cNvSpPr/>
          <p:nvPr/>
        </p:nvSpPr>
        <p:spPr>
          <a:xfrm>
            <a:off x="8601504" y="2000260"/>
            <a:ext cx="2390398" cy="424732"/>
          </a:xfrm>
          <a:prstGeom prst="rect">
            <a:avLst/>
          </a:prstGeom>
        </p:spPr>
        <p:txBody>
          <a:bodyPr wrap="none">
            <a:spAutoFit/>
          </a:bodyPr>
          <a:lstStyle/>
          <a:p>
            <a:r>
              <a:rPr lang="en-US" sz="2160" b="1" dirty="0"/>
              <a:t>Case Based Models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21" y="2505581"/>
            <a:ext cx="2603897" cy="2057400"/>
          </a:xfrm>
          <a:prstGeom prst="rect">
            <a:avLst/>
          </a:prstGeom>
        </p:spPr>
      </p:pic>
      <p:sp>
        <p:nvSpPr>
          <p:cNvPr id="9" name="Rectangle 8"/>
          <p:cNvSpPr/>
          <p:nvPr/>
        </p:nvSpPr>
        <p:spPr>
          <a:xfrm>
            <a:off x="668868" y="4546338"/>
            <a:ext cx="3308315" cy="1338828"/>
          </a:xfrm>
          <a:prstGeom prst="rect">
            <a:avLst/>
          </a:prstGeom>
        </p:spPr>
        <p:txBody>
          <a:bodyPr wrap="square">
            <a:spAutoFit/>
          </a:bodyPr>
          <a:lstStyle/>
          <a:p>
            <a:pPr lvl="1" algn="just"/>
            <a:r>
              <a:rPr lang="en-US" sz="1620" dirty="0"/>
              <a:t>A set of rules that describe how the prediction was made e.g., propositional rule learners, Bayesian rule lists, decision trees etc.</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7691" y="2505581"/>
            <a:ext cx="2857069" cy="1892808"/>
          </a:xfrm>
          <a:prstGeom prst="rect">
            <a:avLst/>
          </a:prstGeom>
        </p:spPr>
      </p:pic>
      <p:sp>
        <p:nvSpPr>
          <p:cNvPr id="12" name="Rectangle 11"/>
          <p:cNvSpPr/>
          <p:nvPr/>
        </p:nvSpPr>
        <p:spPr>
          <a:xfrm>
            <a:off x="4187830" y="4562981"/>
            <a:ext cx="3401316" cy="1200329"/>
          </a:xfrm>
          <a:prstGeom prst="rect">
            <a:avLst/>
          </a:prstGeom>
        </p:spPr>
        <p:txBody>
          <a:bodyPr wrap="square">
            <a:spAutoFit/>
          </a:bodyPr>
          <a:lstStyle/>
          <a:p>
            <a:pPr lvl="1" algn="just"/>
            <a:r>
              <a:rPr lang="en-US" dirty="0"/>
              <a:t>Linear models and related families of predictors that show relative importance and ordering of variables</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2063" y="2505581"/>
            <a:ext cx="1853921" cy="2057400"/>
          </a:xfrm>
          <a:prstGeom prst="rect">
            <a:avLst/>
          </a:prstGeom>
        </p:spPr>
      </p:pic>
      <p:sp>
        <p:nvSpPr>
          <p:cNvPr id="15" name="Rectangle 14"/>
          <p:cNvSpPr/>
          <p:nvPr/>
        </p:nvSpPr>
        <p:spPr>
          <a:xfrm>
            <a:off x="8214818" y="4562981"/>
            <a:ext cx="3108409" cy="1754326"/>
          </a:xfrm>
          <a:prstGeom prst="rect">
            <a:avLst/>
          </a:prstGeom>
        </p:spPr>
        <p:txBody>
          <a:bodyPr wrap="square">
            <a:spAutoFit/>
          </a:bodyPr>
          <a:lstStyle/>
          <a:p>
            <a:pPr marL="0" lvl="1" algn="just"/>
            <a:r>
              <a:rPr lang="en-US" dirty="0"/>
              <a:t>Similarity function based models that use similar cases for prediction i.e., a prediction was made because this case looked like these </a:t>
            </a:r>
            <a:r>
              <a:rPr lang="en-US" i="1" dirty="0"/>
              <a:t>k</a:t>
            </a:r>
            <a:r>
              <a:rPr lang="en-US" dirty="0"/>
              <a:t> other cases</a:t>
            </a:r>
          </a:p>
          <a:p>
            <a:endParaRPr lang="en-US" dirty="0"/>
          </a:p>
        </p:txBody>
      </p:sp>
    </p:spTree>
    <p:extLst>
      <p:ext uri="{BB962C8B-B14F-4D97-AF65-F5344CB8AC3E}">
        <p14:creationId xmlns:p14="http://schemas.microsoft.com/office/powerpoint/2010/main" val="527524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pPr algn="ctr"/>
            <a:r>
              <a:rPr lang="en-US" dirty="0"/>
              <a:t>Taxonomy of Interpretable Models</a:t>
            </a:r>
            <a:br>
              <a:rPr lang="en-US" dirty="0"/>
            </a:br>
            <a:r>
              <a:rPr lang="en-US" dirty="0"/>
              <a:t>By Model Composition</a:t>
            </a:r>
          </a:p>
        </p:txBody>
      </p:sp>
      <p:sp>
        <p:nvSpPr>
          <p:cNvPr id="4" name="Text Placeholder 3"/>
          <p:cNvSpPr>
            <a:spLocks noGrp="1"/>
          </p:cNvSpPr>
          <p:nvPr>
            <p:ph type="body" idx="4294967295"/>
          </p:nvPr>
        </p:nvSpPr>
        <p:spPr>
          <a:xfrm>
            <a:off x="839788" y="1681163"/>
            <a:ext cx="5157787" cy="823912"/>
          </a:xfrm>
        </p:spPr>
        <p:txBody>
          <a:bodyPr>
            <a:normAutofit/>
          </a:bodyPr>
          <a:lstStyle/>
          <a:p>
            <a:r>
              <a:rPr lang="en-US" sz="2520" dirty="0"/>
              <a:t>First Order Models</a:t>
            </a:r>
          </a:p>
        </p:txBody>
      </p:sp>
      <p:sp>
        <p:nvSpPr>
          <p:cNvPr id="5" name="Content Placeholder 4"/>
          <p:cNvSpPr>
            <a:spLocks noGrp="1"/>
          </p:cNvSpPr>
          <p:nvPr>
            <p:ph sz="half" idx="4294967295"/>
          </p:nvPr>
        </p:nvSpPr>
        <p:spPr>
          <a:xfrm>
            <a:off x="839788" y="2505075"/>
            <a:ext cx="5157787" cy="3684588"/>
          </a:xfrm>
        </p:spPr>
        <p:txBody>
          <a:bodyPr>
            <a:normAutofit/>
          </a:bodyPr>
          <a:lstStyle/>
          <a:p>
            <a:pPr marL="0" indent="0">
              <a:buNone/>
            </a:pPr>
            <a:r>
              <a:rPr lang="en-US" dirty="0">
                <a:latin typeface="+mj-lt"/>
              </a:rPr>
              <a:t>Models which have explanations built in as part of the model building process </a:t>
            </a:r>
          </a:p>
          <a:p>
            <a:pPr marL="0" indent="0">
              <a:buNone/>
            </a:pPr>
            <a:endParaRPr lang="en-US" dirty="0">
              <a:latin typeface="+mj-lt"/>
            </a:endParaRPr>
          </a:p>
          <a:p>
            <a:pPr marL="0" indent="0">
              <a:buNone/>
            </a:pPr>
            <a:r>
              <a:rPr lang="en-US" dirty="0">
                <a:latin typeface="+mj-lt"/>
              </a:rPr>
              <a:t>Examples:</a:t>
            </a:r>
          </a:p>
          <a:p>
            <a:pPr marL="0" indent="0">
              <a:buNone/>
            </a:pPr>
            <a:r>
              <a:rPr lang="en-US" dirty="0">
                <a:latin typeface="+mj-lt"/>
              </a:rPr>
              <a:t>Decision Trees, GAMs, CENs etc.</a:t>
            </a:r>
          </a:p>
        </p:txBody>
      </p:sp>
      <p:sp>
        <p:nvSpPr>
          <p:cNvPr id="8" name="Content Placeholder 7"/>
          <p:cNvSpPr>
            <a:spLocks noGrp="1"/>
          </p:cNvSpPr>
          <p:nvPr>
            <p:ph sz="quarter" idx="4294967295"/>
          </p:nvPr>
        </p:nvSpPr>
        <p:spPr>
          <a:xfrm>
            <a:off x="6172200" y="2505075"/>
            <a:ext cx="5183188" cy="3684588"/>
          </a:xfrm>
        </p:spPr>
        <p:txBody>
          <a:bodyPr>
            <a:normAutofit/>
          </a:bodyPr>
          <a:lstStyle/>
          <a:p>
            <a:pPr marL="0" indent="0">
              <a:buNone/>
            </a:pPr>
            <a:r>
              <a:rPr lang="en-US" dirty="0">
                <a:latin typeface="+mj-lt"/>
              </a:rPr>
              <a:t>Models that are built on top of black box models to provide explanations.</a:t>
            </a:r>
          </a:p>
          <a:p>
            <a:pPr marL="0" indent="0">
              <a:buNone/>
            </a:pPr>
            <a:r>
              <a:rPr lang="en-US" b="1" dirty="0">
                <a:latin typeface="+mj-lt"/>
              </a:rPr>
              <a:t>Local Models: </a:t>
            </a:r>
            <a:r>
              <a:rPr lang="en-US" dirty="0">
                <a:latin typeface="+mj-lt"/>
              </a:rPr>
              <a:t>LIME family of models, ASTRID, Random Forest Explainers, </a:t>
            </a:r>
          </a:p>
          <a:p>
            <a:pPr marL="0" indent="0">
              <a:buNone/>
            </a:pPr>
            <a:endParaRPr lang="en-US" dirty="0">
              <a:latin typeface="+mj-lt"/>
            </a:endParaRPr>
          </a:p>
          <a:p>
            <a:pPr marL="0" indent="0">
              <a:buNone/>
            </a:pPr>
            <a:r>
              <a:rPr lang="en-US" b="1" dirty="0">
                <a:latin typeface="+mj-lt"/>
              </a:rPr>
              <a:t>Global/Student Models: </a:t>
            </a:r>
            <a:r>
              <a:rPr lang="en-US" dirty="0">
                <a:latin typeface="+mj-lt"/>
              </a:rPr>
              <a:t>Student models that train on model outputs of other models</a:t>
            </a:r>
          </a:p>
        </p:txBody>
      </p:sp>
      <p:sp>
        <p:nvSpPr>
          <p:cNvPr id="9" name="Text Placeholder 8"/>
          <p:cNvSpPr>
            <a:spLocks noGrp="1"/>
          </p:cNvSpPr>
          <p:nvPr>
            <p:ph type="body" sz="quarter" idx="4294967295"/>
          </p:nvPr>
        </p:nvSpPr>
        <p:spPr>
          <a:xfrm>
            <a:off x="6172200" y="1681163"/>
            <a:ext cx="5183188" cy="823912"/>
          </a:xfrm>
        </p:spPr>
        <p:txBody>
          <a:bodyPr>
            <a:normAutofit/>
          </a:bodyPr>
          <a:lstStyle/>
          <a:p>
            <a:r>
              <a:rPr lang="en-US" sz="2520" dirty="0"/>
              <a:t>Second Order Models</a:t>
            </a:r>
          </a:p>
        </p:txBody>
      </p:sp>
    </p:spTree>
    <p:extLst>
      <p:ext uri="{BB962C8B-B14F-4D97-AF65-F5344CB8AC3E}">
        <p14:creationId xmlns:p14="http://schemas.microsoft.com/office/powerpoint/2010/main" val="957599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a:t>Accuracy vs. Interpretability</a:t>
            </a:r>
          </a:p>
        </p:txBody>
      </p:sp>
      <p:pic>
        <p:nvPicPr>
          <p:cNvPr id="4"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363980" y="2437637"/>
            <a:ext cx="9464040" cy="3127632"/>
          </a:xfrm>
        </p:spPr>
      </p:pic>
      <p:pic>
        <p:nvPicPr>
          <p:cNvPr id="3" name="Picture 2">
            <a:extLst>
              <a:ext uri="{FF2B5EF4-FFF2-40B4-BE49-F238E27FC236}">
                <a16:creationId xmlns:a16="http://schemas.microsoft.com/office/drawing/2014/main" id="{0EA5CF03-6AA4-43E1-8FDC-C70B8BD10300}"/>
              </a:ext>
            </a:extLst>
          </p:cNvPr>
          <p:cNvPicPr>
            <a:picLocks noChangeAspect="1"/>
          </p:cNvPicPr>
          <p:nvPr/>
        </p:nvPicPr>
        <p:blipFill>
          <a:blip r:embed="rId3"/>
          <a:stretch>
            <a:fillRect/>
          </a:stretch>
        </p:blipFill>
        <p:spPr>
          <a:xfrm>
            <a:off x="1365094" y="1865240"/>
            <a:ext cx="9461812" cy="3127519"/>
          </a:xfrm>
          <a:prstGeom prst="rect">
            <a:avLst/>
          </a:prstGeom>
        </p:spPr>
      </p:pic>
    </p:spTree>
    <p:extLst>
      <p:ext uri="{BB962C8B-B14F-4D97-AF65-F5344CB8AC3E}">
        <p14:creationId xmlns:p14="http://schemas.microsoft.com/office/powerpoint/2010/main" val="8547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3520" y="342900"/>
            <a:ext cx="2468880" cy="186224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3520" y="2205142"/>
            <a:ext cx="2468880" cy="136288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5760" y="335014"/>
            <a:ext cx="2468880" cy="188269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5760" y="2223537"/>
            <a:ext cx="2468880" cy="11881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6880" y="335014"/>
            <a:ext cx="2468880" cy="185514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6880" y="2192906"/>
            <a:ext cx="2468880" cy="1220168"/>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9726" y="5001263"/>
            <a:ext cx="7600950" cy="117729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44640" y="335014"/>
            <a:ext cx="2468880" cy="1879716"/>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44640" y="2205141"/>
            <a:ext cx="2468880" cy="1528354"/>
          </a:xfrm>
          <a:prstGeom prst="rect">
            <a:avLst/>
          </a:prstGeom>
        </p:spPr>
      </p:pic>
      <p:sp>
        <p:nvSpPr>
          <p:cNvPr id="11" name="TextBox 10"/>
          <p:cNvSpPr txBox="1"/>
          <p:nvPr/>
        </p:nvSpPr>
        <p:spPr>
          <a:xfrm>
            <a:off x="1574757" y="4160034"/>
            <a:ext cx="6235168" cy="590931"/>
          </a:xfrm>
          <a:prstGeom prst="rect">
            <a:avLst/>
          </a:prstGeom>
          <a:noFill/>
        </p:spPr>
        <p:txBody>
          <a:bodyPr wrap="none" rtlCol="0">
            <a:spAutoFit/>
          </a:bodyPr>
          <a:lstStyle/>
          <a:p>
            <a:r>
              <a:rPr lang="en-US" sz="3240" dirty="0">
                <a:latin typeface="+mj-lt"/>
              </a:rPr>
              <a:t>Bias in Criminal Risk Scoring Systems</a:t>
            </a:r>
          </a:p>
        </p:txBody>
      </p:sp>
      <p:sp>
        <p:nvSpPr>
          <p:cNvPr id="12" name="TextBox 11">
            <a:extLst>
              <a:ext uri="{FF2B5EF4-FFF2-40B4-BE49-F238E27FC236}">
                <a16:creationId xmlns:a16="http://schemas.microsoft.com/office/drawing/2014/main" id="{2690527E-48F6-6A45-8D67-46516F281B02}"/>
              </a:ext>
            </a:extLst>
          </p:cNvPr>
          <p:cNvSpPr txBox="1"/>
          <p:nvPr/>
        </p:nvSpPr>
        <p:spPr>
          <a:xfrm>
            <a:off x="9852234" y="6525601"/>
            <a:ext cx="1569404" cy="295466"/>
          </a:xfrm>
          <a:prstGeom prst="rect">
            <a:avLst/>
          </a:prstGeom>
          <a:noFill/>
        </p:spPr>
        <p:txBody>
          <a:bodyPr wrap="none" rtlCol="0">
            <a:spAutoFit/>
          </a:bodyPr>
          <a:lstStyle/>
          <a:p>
            <a:r>
              <a:rPr lang="en-US" sz="1320" dirty="0"/>
              <a:t>(Source: ProPublica)</a:t>
            </a:r>
          </a:p>
        </p:txBody>
      </p:sp>
    </p:spTree>
    <p:extLst>
      <p:ext uri="{BB962C8B-B14F-4D97-AF65-F5344CB8AC3E}">
        <p14:creationId xmlns:p14="http://schemas.microsoft.com/office/powerpoint/2010/main" val="1054681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5AC1EB-1802-4713-8915-AE6A48C68CCC}"/>
              </a:ext>
            </a:extLst>
          </p:cNvPr>
          <p:cNvSpPr>
            <a:spLocks noGrp="1"/>
          </p:cNvSpPr>
          <p:nvPr>
            <p:ph type="body" sz="quarter" idx="11"/>
          </p:nvPr>
        </p:nvSpPr>
        <p:spPr/>
        <p:txBody>
          <a:bodyPr/>
          <a:lstStyle/>
          <a:p>
            <a:r>
              <a:rPr lang="en-US" dirty="0"/>
              <a:t>Global feature importance values give an indication of the magnitude of a feature’s contribution to model predictions for all observations</a:t>
            </a:r>
          </a:p>
          <a:p>
            <a:r>
              <a:rPr lang="en-US" dirty="0"/>
              <a:t>Unlike regression parameters, they are often unsigned and typically not directly related to the numerical predictions of the model</a:t>
            </a:r>
          </a:p>
          <a:p>
            <a:r>
              <a:rPr lang="en-US" dirty="0"/>
              <a:t>Local feature importance describes how the combination of the learned model rules or parameters and an individual observation’s attributes affect a model’s prediction for that observation while taking nonlinearity and interactions into effect. </a:t>
            </a:r>
            <a:endParaRPr lang="en-US" dirty="0">
              <a:effectLst/>
            </a:endParaRPr>
          </a:p>
          <a:p>
            <a:endParaRPr lang="en-US" dirty="0"/>
          </a:p>
        </p:txBody>
      </p:sp>
      <p:sp>
        <p:nvSpPr>
          <p:cNvPr id="3" name="Title 2">
            <a:extLst>
              <a:ext uri="{FF2B5EF4-FFF2-40B4-BE49-F238E27FC236}">
                <a16:creationId xmlns:a16="http://schemas.microsoft.com/office/drawing/2014/main" id="{640C1DFD-42ED-4A83-9FD9-CD27414C8132}"/>
              </a:ext>
            </a:extLst>
          </p:cNvPr>
          <p:cNvSpPr>
            <a:spLocks noGrp="1"/>
          </p:cNvSpPr>
          <p:nvPr>
            <p:ph type="title"/>
          </p:nvPr>
        </p:nvSpPr>
        <p:spPr/>
        <p:txBody>
          <a:bodyPr/>
          <a:lstStyle/>
          <a:p>
            <a:r>
              <a:rPr lang="en-US" dirty="0"/>
              <a:t>Feature Importance</a:t>
            </a:r>
          </a:p>
        </p:txBody>
      </p:sp>
    </p:spTree>
    <p:extLst>
      <p:ext uri="{BB962C8B-B14F-4D97-AF65-F5344CB8AC3E}">
        <p14:creationId xmlns:p14="http://schemas.microsoft.com/office/powerpoint/2010/main" val="191192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613255-C6BC-44A0-89BA-06972C75AFDF}"/>
              </a:ext>
            </a:extLst>
          </p:cNvPr>
          <p:cNvSpPr>
            <a:spLocks noGrp="1"/>
          </p:cNvSpPr>
          <p:nvPr>
            <p:ph type="body" sz="quarter" idx="11"/>
          </p:nvPr>
        </p:nvSpPr>
        <p:spPr/>
        <p:txBody>
          <a:bodyPr/>
          <a:lstStyle/>
          <a:p>
            <a:r>
              <a:rPr lang="en-US" dirty="0"/>
              <a:t>Given the proliferation of ML systems in healthcare and the potential impact on the lives of patients, the need for explanations will only increase</a:t>
            </a:r>
          </a:p>
          <a:p>
            <a:r>
              <a:rPr lang="en-US" dirty="0"/>
              <a:t>Only a matter of time before regulations comes to effect</a:t>
            </a:r>
          </a:p>
          <a:p>
            <a:r>
              <a:rPr lang="en-US" dirty="0"/>
              <a:t>Automation will bring greater scrutiny from practitioners</a:t>
            </a:r>
          </a:p>
          <a:p>
            <a:r>
              <a:rPr lang="en-US" dirty="0"/>
              <a:t>Lack of vigilance may lead to a ‘driverless car crash` moment in </a:t>
            </a:r>
            <a:r>
              <a:rPr lang="en-US" dirty="0" err="1"/>
              <a:t>Ml</a:t>
            </a:r>
            <a:r>
              <a:rPr lang="en-US"/>
              <a:t> in healthcare</a:t>
            </a:r>
          </a:p>
          <a:p>
            <a:endParaRPr lang="en-US" dirty="0"/>
          </a:p>
        </p:txBody>
      </p:sp>
      <p:sp>
        <p:nvSpPr>
          <p:cNvPr id="3" name="Title 2">
            <a:extLst>
              <a:ext uri="{FF2B5EF4-FFF2-40B4-BE49-F238E27FC236}">
                <a16:creationId xmlns:a16="http://schemas.microsoft.com/office/drawing/2014/main" id="{AB9D1D39-F754-4F93-9B0B-4D7E192E3F1D}"/>
              </a:ext>
            </a:extLst>
          </p:cNvPr>
          <p:cNvSpPr>
            <a:spLocks noGrp="1"/>
          </p:cNvSpPr>
          <p:nvPr>
            <p:ph type="title"/>
          </p:nvPr>
        </p:nvSpPr>
        <p:spPr/>
        <p:txBody>
          <a:bodyPr/>
          <a:lstStyle/>
          <a:p>
            <a:r>
              <a:rPr lang="en-US" dirty="0"/>
              <a:t>The Future: All AI Systems Explain Themselves</a:t>
            </a:r>
          </a:p>
        </p:txBody>
      </p:sp>
    </p:spTree>
    <p:extLst>
      <p:ext uri="{BB962C8B-B14F-4D97-AF65-F5344CB8AC3E}">
        <p14:creationId xmlns:p14="http://schemas.microsoft.com/office/powerpoint/2010/main" val="285930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283" y="1735653"/>
            <a:ext cx="8534518" cy="1588127"/>
          </a:xfrm>
          <a:prstGeom prst="rect">
            <a:avLst/>
          </a:prstGeom>
        </p:spPr>
        <p:txBody>
          <a:bodyPr wrap="square">
            <a:spAutoFit/>
          </a:bodyPr>
          <a:lstStyle/>
          <a:p>
            <a:pPr algn="just"/>
            <a:r>
              <a:rPr lang="en-US" sz="1620" dirty="0">
                <a:latin typeface="+mj-lt"/>
              </a:rPr>
              <a:t> “Although these measures were crafted with the best of intentions, I am concerned that they inadvertently undermine our efforts to ensure individualized and equal justice,  </a:t>
            </a:r>
            <a:r>
              <a:rPr lang="mr-IN" sz="1620" dirty="0">
                <a:latin typeface="+mj-lt"/>
              </a:rPr>
              <a:t>…</a:t>
            </a:r>
            <a:r>
              <a:rPr lang="en-US" sz="1620" dirty="0">
                <a:latin typeface="+mj-lt"/>
              </a:rPr>
              <a:t>. they may exacerbate unwarranted and unjust disparities that are already far too common in our criminal justice system and in our society.”</a:t>
            </a:r>
          </a:p>
          <a:p>
            <a:pPr algn="just"/>
            <a:endParaRPr lang="en-US" sz="1620" dirty="0">
              <a:latin typeface="+mj-lt"/>
            </a:endParaRPr>
          </a:p>
          <a:p>
            <a:pPr algn="r"/>
            <a:r>
              <a:rPr lang="en-US" sz="1620" dirty="0">
                <a:latin typeface="+mj-lt"/>
              </a:rPr>
              <a:t>- United States Attorney General, Eric Holder 2014</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846" y="3862584"/>
            <a:ext cx="2286000" cy="2286000"/>
          </a:xfrm>
          <a:prstGeom prst="rect">
            <a:avLst/>
          </a:prstGeom>
        </p:spPr>
      </p:pic>
      <p:sp>
        <p:nvSpPr>
          <p:cNvPr id="6" name="Rectangle 5"/>
          <p:cNvSpPr/>
          <p:nvPr/>
        </p:nvSpPr>
        <p:spPr>
          <a:xfrm>
            <a:off x="1676283" y="3646093"/>
            <a:ext cx="5800150" cy="1948226"/>
          </a:xfrm>
          <a:prstGeom prst="rect">
            <a:avLst/>
          </a:prstGeom>
        </p:spPr>
        <p:txBody>
          <a:bodyPr wrap="square">
            <a:spAutoFit/>
          </a:bodyPr>
          <a:lstStyle/>
          <a:p>
            <a:pPr algn="ctr"/>
            <a:r>
              <a:rPr lang="en-US" sz="2520" b="1" dirty="0">
                <a:latin typeface="+mj-lt"/>
              </a:rPr>
              <a:t>Criminal Risk Scoring Systems</a:t>
            </a:r>
          </a:p>
          <a:p>
            <a:pPr algn="ctr"/>
            <a:r>
              <a:rPr lang="en-US" sz="1440" b="1" dirty="0">
                <a:latin typeface="+mj-lt"/>
              </a:rPr>
              <a:t> </a:t>
            </a:r>
            <a:endParaRPr lang="en-US" sz="2160" b="1" dirty="0">
              <a:latin typeface="+mj-lt"/>
            </a:endParaRPr>
          </a:p>
          <a:p>
            <a:pPr marL="257176" indent="-257176">
              <a:buFont typeface="Arial" charset="0"/>
              <a:buChar char="•"/>
            </a:pPr>
            <a:r>
              <a:rPr lang="en-US" sz="1620" dirty="0" err="1">
                <a:latin typeface="+mj-lt"/>
              </a:rPr>
              <a:t>Northpointe</a:t>
            </a:r>
            <a:r>
              <a:rPr lang="en-US" sz="1620" dirty="0">
                <a:latin typeface="+mj-lt"/>
              </a:rPr>
              <a:t> (for-profit company)</a:t>
            </a:r>
          </a:p>
          <a:p>
            <a:pPr marL="257176" indent="-257176">
              <a:buFont typeface="Arial" charset="0"/>
              <a:buChar char="•"/>
            </a:pPr>
            <a:r>
              <a:rPr lang="en-US" sz="1620" dirty="0">
                <a:latin typeface="+mj-lt"/>
              </a:rPr>
              <a:t>Most widely used assessment tools in the country</a:t>
            </a:r>
          </a:p>
          <a:p>
            <a:pPr marL="257176" indent="-257176">
              <a:buFont typeface="Arial" charset="0"/>
              <a:buChar char="•"/>
            </a:pPr>
            <a:r>
              <a:rPr lang="en-US" sz="1620" dirty="0">
                <a:latin typeface="+mj-lt"/>
              </a:rPr>
              <a:t>Risk score calculation is not publically disclosed (proprietary)</a:t>
            </a:r>
          </a:p>
          <a:p>
            <a:pPr marL="257176" indent="-257176">
              <a:buFont typeface="Arial" charset="0"/>
              <a:buChar char="•"/>
            </a:pPr>
            <a:r>
              <a:rPr lang="en-US" sz="1620" dirty="0">
                <a:latin typeface="+mj-lt"/>
              </a:rPr>
              <a:t>Impossible for defendants to argue about bias that may be present in these systems.</a:t>
            </a:r>
          </a:p>
        </p:txBody>
      </p:sp>
      <p:sp>
        <p:nvSpPr>
          <p:cNvPr id="7" name="TextBox 6"/>
          <p:cNvSpPr txBox="1"/>
          <p:nvPr/>
        </p:nvSpPr>
        <p:spPr>
          <a:xfrm>
            <a:off x="4010409" y="368576"/>
            <a:ext cx="2457532" cy="590931"/>
          </a:xfrm>
          <a:prstGeom prst="rect">
            <a:avLst/>
          </a:prstGeom>
          <a:noFill/>
        </p:spPr>
        <p:txBody>
          <a:bodyPr wrap="none" rtlCol="0">
            <a:spAutoFit/>
          </a:bodyPr>
          <a:lstStyle/>
          <a:p>
            <a:r>
              <a:rPr lang="en-US" sz="3240" dirty="0">
                <a:latin typeface="+mj-lt"/>
              </a:rPr>
              <a:t>M</a:t>
            </a:r>
            <a:r>
              <a:rPr lang="en-US" sz="2880" dirty="0">
                <a:latin typeface="+mj-lt"/>
              </a:rPr>
              <a:t>ACHINE</a:t>
            </a:r>
            <a:r>
              <a:rPr lang="en-US" sz="3240" dirty="0">
                <a:latin typeface="+mj-lt"/>
              </a:rPr>
              <a:t> B</a:t>
            </a:r>
            <a:r>
              <a:rPr lang="en-US" sz="2880" dirty="0">
                <a:latin typeface="+mj-lt"/>
              </a:rPr>
              <a:t>IAS</a:t>
            </a:r>
          </a:p>
        </p:txBody>
      </p:sp>
    </p:spTree>
    <p:extLst>
      <p:ext uri="{BB962C8B-B14F-4D97-AF65-F5344CB8AC3E}">
        <p14:creationId xmlns:p14="http://schemas.microsoft.com/office/powerpoint/2010/main" val="706200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n-US" dirty="0" err="1"/>
              <a:t>ProPublica</a:t>
            </a:r>
            <a:r>
              <a:rPr lang="en-US" dirty="0"/>
              <a:t> Study</a:t>
            </a:r>
          </a:p>
        </p:txBody>
      </p:sp>
      <p:sp>
        <p:nvSpPr>
          <p:cNvPr id="3" name="Content Placeholder 2"/>
          <p:cNvSpPr>
            <a:spLocks noGrp="1"/>
          </p:cNvSpPr>
          <p:nvPr>
            <p:ph idx="4294967295"/>
          </p:nvPr>
        </p:nvSpPr>
        <p:spPr>
          <a:xfrm>
            <a:off x="838200" y="1750208"/>
            <a:ext cx="10515600" cy="5032375"/>
          </a:xfrm>
        </p:spPr>
        <p:txBody>
          <a:bodyPr>
            <a:normAutofit/>
          </a:bodyPr>
          <a:lstStyle/>
          <a:p>
            <a:r>
              <a:rPr lang="en-US" dirty="0"/>
              <a:t>Obtained risk scores of 7,000 people arrested in Broward County, Florida, in 2013 and 2014</a:t>
            </a:r>
          </a:p>
          <a:p>
            <a:r>
              <a:rPr lang="en-US" dirty="0"/>
              <a:t>Checked to see how many were charged with new crimes over the next two years (benchmark used by the creators of the algorithm)</a:t>
            </a:r>
          </a:p>
          <a:p>
            <a:r>
              <a:rPr lang="en-US" dirty="0"/>
              <a:t>The algorithm is better than random</a:t>
            </a:r>
          </a:p>
          <a:p>
            <a:r>
              <a:rPr lang="en-US" dirty="0"/>
              <a:t>61% of high risk offenders actually re-offended</a:t>
            </a:r>
          </a:p>
          <a:p>
            <a:r>
              <a:rPr lang="en-US" dirty="0"/>
              <a:t>Misclassification Problems</a:t>
            </a:r>
          </a:p>
          <a:p>
            <a:pPr lvl="1"/>
            <a:r>
              <a:rPr lang="en-US" dirty="0"/>
              <a:t>Falsely labeled black defendants as future criminals twice as many times as white defendants</a:t>
            </a:r>
          </a:p>
          <a:p>
            <a:pPr lvl="1"/>
            <a:r>
              <a:rPr lang="en-US" dirty="0"/>
              <a:t>White defendants were mislabeled as low risk more often than black defendants</a:t>
            </a:r>
          </a:p>
          <a:p>
            <a:pPr marL="0" indent="0">
              <a:buNone/>
            </a:pPr>
            <a:r>
              <a:rPr lang="en-US" sz="2200" dirty="0">
                <a:hlinkClick r:id="rId2"/>
              </a:rPr>
              <a:t>https://www.propublica.org/article/machine-bias-risk-assessments-in-criminal-sentencing</a:t>
            </a:r>
            <a:endParaRPr lang="en-US" sz="2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098" y="550070"/>
            <a:ext cx="2028596" cy="1126998"/>
          </a:xfrm>
          <a:prstGeom prst="rect">
            <a:avLst/>
          </a:prstGeom>
        </p:spPr>
      </p:pic>
    </p:spTree>
    <p:extLst>
      <p:ext uri="{BB962C8B-B14F-4D97-AF65-F5344CB8AC3E}">
        <p14:creationId xmlns:p14="http://schemas.microsoft.com/office/powerpoint/2010/main" val="2114363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4735" y="2003678"/>
            <a:ext cx="9810427" cy="1089529"/>
          </a:xfrm>
          <a:prstGeom prst="rect">
            <a:avLst/>
          </a:prstGeom>
        </p:spPr>
        <p:txBody>
          <a:bodyPr wrap="square">
            <a:spAutoFit/>
          </a:bodyPr>
          <a:lstStyle/>
          <a:p>
            <a:pPr algn="just"/>
            <a:r>
              <a:rPr lang="en-US" sz="1620" dirty="0"/>
              <a:t>“A guy who has molested a small child every day for a year could still come out as a low risk because he probably has a job, </a:t>
            </a:r>
            <a:r>
              <a:rPr lang="en-US" sz="1620" dirty="0" err="1"/>
              <a:t>Boessenecker</a:t>
            </a:r>
            <a:r>
              <a:rPr lang="en-US" sz="1620" dirty="0"/>
              <a:t> said. Meanwhile, a drunk guy will look high risk because he’s homeless. These risk factors don’t tell you whether the guy ought to go to prison or not; the risk factors tell you more about what the probation conditions ought to be.” </a:t>
            </a:r>
            <a:r>
              <a:rPr lang="en-US" sz="1620" dirty="0" err="1"/>
              <a:t>ProPublica</a:t>
            </a:r>
            <a:endParaRPr lang="en-US" sz="1620" dirty="0"/>
          </a:p>
        </p:txBody>
      </p:sp>
      <p:sp>
        <p:nvSpPr>
          <p:cNvPr id="5" name="TextBox 4"/>
          <p:cNvSpPr txBox="1"/>
          <p:nvPr/>
        </p:nvSpPr>
        <p:spPr>
          <a:xfrm>
            <a:off x="1204736" y="701110"/>
            <a:ext cx="3962560" cy="590931"/>
          </a:xfrm>
          <a:prstGeom prst="rect">
            <a:avLst/>
          </a:prstGeom>
          <a:noFill/>
        </p:spPr>
        <p:txBody>
          <a:bodyPr wrap="none" rtlCol="0">
            <a:spAutoFit/>
          </a:bodyPr>
          <a:lstStyle/>
          <a:p>
            <a:r>
              <a:rPr lang="en-US" sz="3240" dirty="0">
                <a:latin typeface="+mj-lt"/>
              </a:rPr>
              <a:t>L</a:t>
            </a:r>
            <a:r>
              <a:rPr lang="en-US" sz="2880" dirty="0">
                <a:latin typeface="+mj-lt"/>
              </a:rPr>
              <a:t>ESSONS</a:t>
            </a:r>
            <a:r>
              <a:rPr lang="en-US" sz="3240" dirty="0">
                <a:latin typeface="+mj-lt"/>
              </a:rPr>
              <a:t> </a:t>
            </a:r>
            <a:r>
              <a:rPr lang="en-US" sz="2880" dirty="0">
                <a:latin typeface="+mj-lt"/>
              </a:rPr>
              <a:t>TO BE </a:t>
            </a:r>
            <a:r>
              <a:rPr lang="en-US" sz="3240" dirty="0">
                <a:latin typeface="+mj-lt"/>
              </a:rPr>
              <a:t>L</a:t>
            </a:r>
            <a:r>
              <a:rPr lang="en-US" sz="2880" dirty="0">
                <a:latin typeface="+mj-lt"/>
              </a:rPr>
              <a:t>EARNED</a:t>
            </a:r>
            <a:endParaRPr lang="en-US" sz="3240" dirty="0">
              <a:latin typeface="+mj-lt"/>
            </a:endParaRPr>
          </a:p>
        </p:txBody>
      </p:sp>
      <p:sp>
        <p:nvSpPr>
          <p:cNvPr id="6" name="TextBox 5"/>
          <p:cNvSpPr txBox="1"/>
          <p:nvPr/>
        </p:nvSpPr>
        <p:spPr>
          <a:xfrm>
            <a:off x="1204737" y="1588179"/>
            <a:ext cx="7707366" cy="424732"/>
          </a:xfrm>
          <a:prstGeom prst="rect">
            <a:avLst/>
          </a:prstGeom>
          <a:noFill/>
        </p:spPr>
        <p:txBody>
          <a:bodyPr wrap="none" rtlCol="0">
            <a:spAutoFit/>
          </a:bodyPr>
          <a:lstStyle/>
          <a:p>
            <a:r>
              <a:rPr lang="en-US" sz="2160" b="1" dirty="0">
                <a:latin typeface="+mj-lt"/>
              </a:rPr>
              <a:t>Don’t trust Arbitrary Scoring Systems unless they make domain sense</a:t>
            </a:r>
          </a:p>
        </p:txBody>
      </p:sp>
      <p:sp>
        <p:nvSpPr>
          <p:cNvPr id="8" name="TextBox 7"/>
          <p:cNvSpPr txBox="1"/>
          <p:nvPr/>
        </p:nvSpPr>
        <p:spPr>
          <a:xfrm>
            <a:off x="1191695" y="3291723"/>
            <a:ext cx="7508979" cy="424732"/>
          </a:xfrm>
          <a:prstGeom prst="rect">
            <a:avLst/>
          </a:prstGeom>
          <a:noFill/>
        </p:spPr>
        <p:txBody>
          <a:bodyPr wrap="none" rtlCol="0">
            <a:spAutoFit/>
          </a:bodyPr>
          <a:lstStyle/>
          <a:p>
            <a:r>
              <a:rPr lang="en-US" sz="2160" b="1" dirty="0">
                <a:latin typeface="+mj-lt"/>
              </a:rPr>
              <a:t>Even well-intentioned engineering can lead to adverse social effects</a:t>
            </a:r>
          </a:p>
        </p:txBody>
      </p:sp>
      <p:sp>
        <p:nvSpPr>
          <p:cNvPr id="9" name="Rectangle 8"/>
          <p:cNvSpPr/>
          <p:nvPr/>
        </p:nvSpPr>
        <p:spPr>
          <a:xfrm>
            <a:off x="1191694" y="3672520"/>
            <a:ext cx="9810427" cy="341632"/>
          </a:xfrm>
          <a:prstGeom prst="rect">
            <a:avLst/>
          </a:prstGeom>
        </p:spPr>
        <p:txBody>
          <a:bodyPr wrap="square">
            <a:spAutoFit/>
          </a:bodyPr>
          <a:lstStyle/>
          <a:p>
            <a:pPr algn="just"/>
            <a:r>
              <a:rPr lang="en-US" sz="1620" dirty="0"/>
              <a:t>The effects of what we are seeing for Criminal Scoring Systems is not what its creators had intended </a:t>
            </a:r>
          </a:p>
        </p:txBody>
      </p:sp>
      <p:sp>
        <p:nvSpPr>
          <p:cNvPr id="10" name="TextBox 9"/>
          <p:cNvSpPr txBox="1"/>
          <p:nvPr/>
        </p:nvSpPr>
        <p:spPr>
          <a:xfrm>
            <a:off x="1204736" y="4189326"/>
            <a:ext cx="5769080" cy="424732"/>
          </a:xfrm>
          <a:prstGeom prst="rect">
            <a:avLst/>
          </a:prstGeom>
          <a:noFill/>
        </p:spPr>
        <p:txBody>
          <a:bodyPr wrap="none" rtlCol="0">
            <a:spAutoFit/>
          </a:bodyPr>
          <a:lstStyle/>
          <a:p>
            <a:r>
              <a:rPr lang="en-US" sz="2160" b="1" dirty="0">
                <a:latin typeface="+mj-lt"/>
              </a:rPr>
              <a:t>Need for open and fair systems in machine learning</a:t>
            </a:r>
          </a:p>
        </p:txBody>
      </p:sp>
      <p:sp>
        <p:nvSpPr>
          <p:cNvPr id="11" name="Rectangle 10"/>
          <p:cNvSpPr/>
          <p:nvPr/>
        </p:nvSpPr>
        <p:spPr>
          <a:xfrm>
            <a:off x="1204735" y="4588216"/>
            <a:ext cx="9810427" cy="590931"/>
          </a:xfrm>
          <a:prstGeom prst="rect">
            <a:avLst/>
          </a:prstGeom>
        </p:spPr>
        <p:txBody>
          <a:bodyPr wrap="square">
            <a:spAutoFit/>
          </a:bodyPr>
          <a:lstStyle/>
          <a:p>
            <a:pPr algn="just"/>
            <a:r>
              <a:rPr lang="en-US" sz="1620" dirty="0"/>
              <a:t>Open and fair machine learning is needed in order to give additional information the users of machine learning so that such systems can be audited in case of a wrong assessment or prediction</a:t>
            </a:r>
          </a:p>
        </p:txBody>
      </p:sp>
      <p:sp>
        <p:nvSpPr>
          <p:cNvPr id="12" name="TextBox 11"/>
          <p:cNvSpPr txBox="1"/>
          <p:nvPr/>
        </p:nvSpPr>
        <p:spPr>
          <a:xfrm>
            <a:off x="1191695" y="5300638"/>
            <a:ext cx="4260910" cy="424732"/>
          </a:xfrm>
          <a:prstGeom prst="rect">
            <a:avLst/>
          </a:prstGeom>
          <a:noFill/>
        </p:spPr>
        <p:txBody>
          <a:bodyPr wrap="none" rtlCol="0">
            <a:spAutoFit/>
          </a:bodyPr>
          <a:lstStyle/>
          <a:p>
            <a:r>
              <a:rPr lang="en-US" sz="2160" b="1" dirty="0">
                <a:latin typeface="+mj-lt"/>
              </a:rPr>
              <a:t>Need to educate users of ML systems</a:t>
            </a:r>
          </a:p>
        </p:txBody>
      </p:sp>
      <p:sp>
        <p:nvSpPr>
          <p:cNvPr id="13" name="Rectangle 12"/>
          <p:cNvSpPr/>
          <p:nvPr/>
        </p:nvSpPr>
        <p:spPr>
          <a:xfrm>
            <a:off x="1191694" y="5699527"/>
            <a:ext cx="9810427" cy="590931"/>
          </a:xfrm>
          <a:prstGeom prst="rect">
            <a:avLst/>
          </a:prstGeom>
        </p:spPr>
        <p:txBody>
          <a:bodyPr wrap="square">
            <a:spAutoFit/>
          </a:bodyPr>
          <a:lstStyle/>
          <a:p>
            <a:pPr algn="just"/>
            <a:r>
              <a:rPr lang="en-US" sz="1620" dirty="0"/>
              <a:t>Educate users of machine learning systems with respect to what the models are predicting vs. what they might think the system is doing (predictive vs. prescriptive vs. descriptive vs. causal models)</a:t>
            </a:r>
          </a:p>
        </p:txBody>
      </p:sp>
    </p:spTree>
    <p:extLst>
      <p:ext uri="{BB962C8B-B14F-4D97-AF65-F5344CB8AC3E}">
        <p14:creationId xmlns:p14="http://schemas.microsoft.com/office/powerpoint/2010/main" val="323635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13621" y="6534151"/>
            <a:ext cx="1358064" cy="240066"/>
          </a:xfrm>
          <a:prstGeom prst="rect">
            <a:avLst/>
          </a:prstGeom>
          <a:noFill/>
        </p:spPr>
        <p:txBody>
          <a:bodyPr wrap="none" rtlCol="0">
            <a:spAutoFit/>
          </a:bodyPr>
          <a:lstStyle/>
          <a:p>
            <a:r>
              <a:rPr lang="en-US" sz="960" dirty="0"/>
              <a:t>Source: Andreas </a:t>
            </a:r>
            <a:r>
              <a:rPr lang="en-US" sz="960" dirty="0" err="1"/>
              <a:t>Dewes</a:t>
            </a:r>
            <a:endParaRPr lang="en-US" sz="96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890" y="918973"/>
            <a:ext cx="7373773" cy="4103370"/>
          </a:xfrm>
          <a:prstGeom prst="rect">
            <a:avLst/>
          </a:prstGeom>
        </p:spPr>
      </p:pic>
    </p:spTree>
    <p:extLst>
      <p:ext uri="{BB962C8B-B14F-4D97-AF65-F5344CB8AC3E}">
        <p14:creationId xmlns:p14="http://schemas.microsoft.com/office/powerpoint/2010/main" val="1921640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Lesson 10: Machine Learning Pitfalls&amp;quot;&quot;/&gt;&lt;property id=&quot;20307&quot; value=&quot;256&quot;/&gt;&lt;/object&gt;&lt;object type=&quot;3&quot; unique_id=&quot;10004&quot;&gt;&lt;property id=&quot;20148&quot; value=&quot;5&quot;/&gt;&lt;property id=&quot;20300&quot; value=&quot;Slide 2 - &amp;quot;Today's Agenda&amp;quot;&quot;/&gt;&lt;property id=&quot;20307&quot; value=&quot;257&quot;/&gt;&lt;/object&gt;&lt;object type=&quot;3&quot; unique_id=&quot;12062&quot;&gt;&lt;property id=&quot;20148&quot; value=&quot;5&quot;/&gt;&lt;property id=&quot;20300&quot; value=&quot;Slide 4 - &amp;quot; Underfitting vs. Overfitting&amp;quot;&quot;/&gt;&lt;property id=&quot;20307&quot; value=&quot;259&quot;/&gt;&lt;/object&gt;&lt;object type=&quot;3&quot; unique_id=&quot;12063&quot;&gt;&lt;property id=&quot;20148&quot; value=&quot;5&quot;/&gt;&lt;property id=&quot;20300&quot; value=&quot;Slide 5 - &amp;quot;Overfitting and Complexity&amp;quot;&quot;/&gt;&lt;property id=&quot;20307&quot; value=&quot;260&quot;/&gt;&lt;/object&gt;&lt;object type=&quot;3&quot; unique_id=&quot;12064&quot;&gt;&lt;property id=&quot;20148&quot; value=&quot;5&quot;/&gt;&lt;property id=&quot;20300&quot; value=&quot;Slide 7 - &amp;quot;Break Time&amp;quot;&quot;/&gt;&lt;property id=&quot;20307&quot; value=&quot;261&quot;/&gt;&lt;/object&gt;&lt;object type=&quot;3&quot; unique_id=&quot;12327&quot;&gt;&lt;property id=&quot;20148&quot; value=&quot;5&quot;/&gt;&lt;property id=&quot;20300&quot; value=&quot;Slide 3 - &amp;quot;Learning Objectives&amp;quot;&quot;/&gt;&lt;property id=&quot;20307&quot; value=&quot;280&quot;/&gt;&lt;/object&gt;&lt;object type=&quot;3&quot; unique_id=&quot;13073&quot;&gt;&lt;property id=&quot;20148&quot; value=&quot;5&quot;/&gt;&lt;property id=&quot;20300&quot; value=&quot;Slide 11 - &amp;quot;L1 vs L2 Norm Regularization&amp;quot;&quot;/&gt;&lt;property id=&quot;20307&quot; value=&quot;292&quot;/&gt;&lt;/object&gt;&lt;object type=&quot;3&quot; unique_id=&quot;13729&quot;&gt;&lt;property id=&quot;20148&quot; value=&quot;5&quot;/&gt;&lt;property id=&quot;20300&quot; value=&quot;Slide 8 - &amp;quot;What Are Hyper-Parameters?&amp;quot;&quot;/&gt;&lt;property id=&quot;20307&quot; value=&quot;295&quot;/&gt;&lt;/object&gt;&lt;object type=&quot;3&quot; unique_id=&quot;13730&quot;&gt;&lt;property id=&quot;20148&quot; value=&quot;5&quot;/&gt;&lt;property id=&quot;20300&quot; value=&quot;Slide 9 - &amp;quot;Model Selection and Validation&amp;quot;&quot;/&gt;&lt;property id=&quot;20307&quot; value=&quot;296&quot;/&gt;&lt;/object&gt;&lt;object type=&quot;3&quot; unique_id=&quot;13731&quot;&gt;&lt;property id=&quot;20148&quot; value=&quot;5&quot;/&gt;&lt;property id=&quot;20300&quot; value=&quot;Slide 10 - &amp;quot;Regularization&amp;quot;&quot;/&gt;&lt;property id=&quot;20307&quot; value=&quot;297&quot;/&gt;&lt;/object&gt;&lt;object type=&quot;3&quot; unique_id=&quot;13732&quot;&gt;&lt;property id=&quot;20148&quot; value=&quot;5&quot;/&gt;&lt;property id=&quot;20300&quot; value=&quot;Slide 12 - &amp;quot;Types of Regularization&amp;quot;&quot;/&gt;&lt;property id=&quot;20307&quot; value=&quot;298&quot;/&gt;&lt;/object&gt;&lt;object type=&quot;3&quot; unique_id=&quot;13733&quot;&gt;&lt;property id=&quot;20148&quot; value=&quot;5&quot;/&gt;&lt;property id=&quot;20300&quot; value=&quot;Slide 13 - &amp;quot;Discussion&amp;quot;&quot;/&gt;&lt;property id=&quot;20307&quot; value=&quot;299&quot;/&gt;&lt;/object&gt;&lt;object type=&quot;3&quot; unique_id=&quot;13734&quot;&gt;&lt;property id=&quot;20148&quot; value=&quot;5&quot;/&gt;&lt;property id=&quot;20300&quot; value=&quot;Slide 14 - &amp;quot;Test Data vs. Validation Data&amp;quot;&quot;/&gt;&lt;property id=&quot;20307&quot; value=&quot;300&quot;/&gt;&lt;/object&gt;&lt;object type=&quot;3&quot; unique_id=&quot;13735&quot;&gt;&lt;property id=&quot;20148&quot; value=&quot;5&quot;/&gt;&lt;property id=&quot;20300&quot; value=&quot;Slide 15 - &amp;quot;Cross Validation&amp;quot;&quot;/&gt;&lt;property id=&quot;20307&quot; value=&quot;301&quot;/&gt;&lt;/object&gt;&lt;object type=&quot;3&quot; unique_id=&quot;14009&quot;&gt;&lt;property id=&quot;20148&quot; value=&quot;5&quot;/&gt;&lt;property id=&quot;20300&quot; value=&quot;Slide 16 - &amp;quot;Notebook Time&amp;quot;&quot;/&gt;&lt;property id=&quot;20307&quot; value=&quot;307&quot;/&gt;&lt;/object&gt;&lt;object type=&quot;3&quot; unique_id=&quot;14010&quot;&gt;&lt;property id=&quot;20148&quot; value=&quot;5&quot;/&gt;&lt;property id=&quot;20300&quot; value=&quot;Slide 20 - &amp;quot;The Class Imbalance Problem&amp;quot;&quot;/&gt;&lt;property id=&quot;20307&quot; value=&quot;308&quot;/&gt;&lt;/object&gt;&lt;object type=&quot;3&quot; unique_id=&quot;14011&quot;&gt;&lt;property id=&quot;20148&quot; value=&quot;5&quot;/&gt;&lt;property id=&quot;20300&quot; value=&quot;Slide 21 - &amp;quot;The Confusion Matrix&amp;quot;&quot;/&gt;&lt;property id=&quot;20307&quot; value=&quot;309&quot;/&gt;&lt;/object&gt;&lt;object type=&quot;3&quot; unique_id=&quot;14012&quot;&gt;&lt;property id=&quot;20148&quot; value=&quot;5&quot;/&gt;&lt;property id=&quot;20300&quot; value=&quot;Slide 22 - &amp;quot;Discussion&amp;quot;&quot;/&gt;&lt;property id=&quot;20307&quot; value=&quot;310&quot;/&gt;&lt;/object&gt;&lt;object type=&quot;3&quot; unique_id=&quot;14329&quot;&gt;&lt;property id=&quot;20148&quot; value=&quot;5&quot;/&gt;&lt;property id=&quot;20300&quot; value=&quot;Slide 6&quot;/&gt;&lt;property id=&quot;20307&quot; value=&quot;311&quot;/&gt;&lt;/object&gt;&lt;object type=&quot;3&quot; unique_id=&quot;14330&quot;&gt;&lt;property id=&quot;20148&quot; value=&quot;5&quot;/&gt;&lt;property id=&quot;20300&quot; value=&quot;Slide 17&quot;/&gt;&lt;property id=&quot;20307&quot; value=&quot;312&quot;/&gt;&lt;/object&gt;&lt;object type=&quot;3&quot; unique_id=&quot;14331&quot;&gt;&lt;property id=&quot;20148&quot; value=&quot;5&quot;/&gt;&lt;property id=&quot;20300&quot; value=&quot;Slide 18&quot;/&gt;&lt;property id=&quot;20307&quot; value=&quot;313&quot;/&gt;&lt;/object&gt;&lt;object type=&quot;3&quot; unique_id=&quot;14332&quot;&gt;&lt;property id=&quot;20148&quot; value=&quot;5&quot;/&gt;&lt;property id=&quot;20300&quot; value=&quot;Slide 19 - &amp;quot;Break Time&amp;quot;&quot;/&gt;&lt;property id=&quot;20307&quot; value=&quot;314&quot;/&gt;&lt;/object&gt;&lt;object type=&quot;3&quot; unique_id=&quot;14333&quot;&gt;&lt;property id=&quot;20148&quot; value=&quot;5&quot;/&gt;&lt;property id=&quot;20300&quot; value=&quot;Slide 23 - &amp;quot;Precision and Recall&amp;quot;&quot;/&gt;&lt;property id=&quot;20307&quot; value=&quot;315&quot;/&gt;&lt;/object&gt;&lt;object type=&quot;3&quot; unique_id=&quot;14334&quot;&gt;&lt;property id=&quot;20148&quot; value=&quot;5&quot;/&gt;&lt;property id=&quot;20300&quot; value=&quot;Slide 24 - &amp;quot;Accuracy, Precision and Recall&amp;quot;&quot;/&gt;&lt;property id=&quot;20307&quot; value=&quot;316&quot;/&gt;&lt;/object&gt;&lt;object type=&quot;3&quot; unique_id=&quot;14335&quot;&gt;&lt;property id=&quot;20148&quot; value=&quot;5&quot;/&gt;&lt;property id=&quot;20300&quot; value=&quot;Slide 25 - &amp;quot;Discussion&amp;quot;&quot;/&gt;&lt;property id=&quot;20307&quot; value=&quot;317&quot;/&gt;&lt;/object&gt;&lt;/object&gt;&lt;object type=&quot;8&quot; unique_id=&quot;10050&quot;&gt;&lt;/object&gt;&lt;/object&gt;&lt;/database&gt;"/>
  <p:tag name="SECTOMILLISECCONVERTED" val="1"/>
</p:tagLst>
</file>

<file path=ppt/theme/theme1.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UW">
      <a:majorFont>
        <a:latin typeface="Encode Sans Compresse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3791</TotalTime>
  <Words>2260</Words>
  <Application>Microsoft Office PowerPoint</Application>
  <PresentationFormat>Widescreen</PresentationFormat>
  <Paragraphs>257</Paragraphs>
  <Slides>51</Slides>
  <Notes>11</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51</vt:i4>
      </vt:variant>
    </vt:vector>
  </HeadingPairs>
  <TitlesOfParts>
    <vt:vector size="68" baseType="lpstr">
      <vt:lpstr>MS PGothic</vt:lpstr>
      <vt:lpstr>Arial</vt:lpstr>
      <vt:lpstr>Calibri</vt:lpstr>
      <vt:lpstr>Calibri Light</vt:lpstr>
      <vt:lpstr>Encode Sans Compressed</vt:lpstr>
      <vt:lpstr>Encode Sans Normal</vt:lpstr>
      <vt:lpstr>Encode Sans Normal Black</vt:lpstr>
      <vt:lpstr>Lato Extended</vt:lpstr>
      <vt:lpstr>Lucida Grande</vt:lpstr>
      <vt:lpstr>Open Sans</vt:lpstr>
      <vt:lpstr>Open Sans Light</vt:lpstr>
      <vt:lpstr>Times New Roman</vt:lpstr>
      <vt:lpstr>Trebuchet MS</vt:lpstr>
      <vt:lpstr>Uni Sans Regular</vt:lpstr>
      <vt:lpstr>1_Custom Design</vt:lpstr>
      <vt:lpstr>Custom Design</vt:lpstr>
      <vt:lpstr>Office Theme</vt:lpstr>
      <vt:lpstr>PowerPoint Presentation</vt:lpstr>
      <vt:lpstr>Today's Agenda</vt:lpstr>
      <vt:lpstr>Machine Bias &amp; Model Interpretability</vt:lpstr>
      <vt:lpstr>PowerPoint Presentation</vt:lpstr>
      <vt:lpstr>PowerPoint Presentation</vt:lpstr>
      <vt:lpstr>PowerPoint Presentation</vt:lpstr>
      <vt:lpstr>ProPublica Study</vt:lpstr>
      <vt:lpstr>PowerPoint Presentation</vt:lpstr>
      <vt:lpstr>PowerPoint Presentation</vt:lpstr>
      <vt:lpstr>Need for Explanations in Machine Learning</vt:lpstr>
      <vt:lpstr>Model Interpretability</vt:lpstr>
      <vt:lpstr>Problem: Machine Learning is a Black box</vt:lpstr>
      <vt:lpstr>Black-box AI creates confusion and doubt</vt:lpstr>
      <vt:lpstr>Early History</vt:lpstr>
      <vt:lpstr>Why do we need explanations now?</vt:lpstr>
      <vt:lpstr>Need for ML Explanations</vt:lpstr>
      <vt:lpstr>When is Model Interpretability Needed?</vt:lpstr>
      <vt:lpstr>When are explanations not needed?</vt:lpstr>
      <vt:lpstr>Accuracy vs. Interpretability</vt:lpstr>
      <vt:lpstr>The Problem of Generalizability</vt:lpstr>
      <vt:lpstr>Defining Interpretable Machine Learning</vt:lpstr>
      <vt:lpstr>Limits of Explanations</vt:lpstr>
      <vt:lpstr>Desiderata for Interpretability in ML</vt:lpstr>
      <vt:lpstr>Global vs. Local</vt:lpstr>
      <vt:lpstr>LIME</vt:lpstr>
      <vt:lpstr>LIME: Model Explanations</vt:lpstr>
      <vt:lpstr>LIME: Explanations</vt:lpstr>
      <vt:lpstr>LIME: Explanations</vt:lpstr>
      <vt:lpstr>LIME: Explanation Actionability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Shapley Value</vt:lpstr>
      <vt:lpstr>Cooperative Game</vt:lpstr>
      <vt:lpstr>Shapley Value Algorithm [Conceptual]</vt:lpstr>
      <vt:lpstr>Quiz</vt:lpstr>
      <vt:lpstr>Quiz</vt:lpstr>
      <vt:lpstr>Axiomatic Justiﬁcation</vt:lpstr>
      <vt:lpstr>Computing Shapley Values</vt:lpstr>
      <vt:lpstr>Taxonomy of Interpretable Models By Model Output</vt:lpstr>
      <vt:lpstr>Taxonomy of Interpretable Models By Model Composition</vt:lpstr>
      <vt:lpstr>Accuracy vs. Interpretability</vt:lpstr>
      <vt:lpstr>Feature Importance</vt:lpstr>
      <vt:lpstr>The Future: All AI Systems Explain Themselves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Cohen</dc:creator>
  <cp:lastModifiedBy>mneimneh</cp:lastModifiedBy>
  <cp:revision>117</cp:revision>
  <dcterms:created xsi:type="dcterms:W3CDTF">2020-10-02T19:26:11Z</dcterms:created>
  <dcterms:modified xsi:type="dcterms:W3CDTF">2023-06-08T09:11:27Z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2020-09-30T00:00:00Z</vt:filetime>
  </property>
  <property fmtid="{D5CDD505-2E9C-101B-9397-08002B2CF9AE}" pid="3" name="Creator">
    <vt:lpwstr>Chromium</vt:lpwstr>
  </property>
  <property fmtid="{D5CDD505-2E9C-101B-9397-08002B2CF9AE}" pid="4" name="LastSaved">
    <vt:filetime>2020-10-02T00:00:00Z</vt:filetime>
  </property>
</Properties>
</file>